
<file path=[Content_Types].xml><?xml version="1.0" encoding="utf-8"?>
<Types xmlns="http://schemas.openxmlformats.org/package/2006/content-types">
  <Default Extension="bin" ContentType="image/unknown"/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359" r:id="rId2"/>
    <p:sldId id="326" r:id="rId3"/>
    <p:sldId id="331" r:id="rId4"/>
    <p:sldId id="329" r:id="rId5"/>
    <p:sldId id="330" r:id="rId6"/>
    <p:sldId id="333" r:id="rId7"/>
    <p:sldId id="334" r:id="rId8"/>
    <p:sldId id="335" r:id="rId9"/>
    <p:sldId id="336" r:id="rId10"/>
    <p:sldId id="338" r:id="rId11"/>
    <p:sldId id="339" r:id="rId12"/>
    <p:sldId id="341" r:id="rId13"/>
    <p:sldId id="340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60" r:id="rId32"/>
  </p:sldIdLst>
  <p:sldSz cx="18288000" cy="10287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Open Sans Extra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sim Uddin Sharuk" initials="JUS" lastIdx="36" clrIdx="0">
    <p:extLst>
      <p:ext uri="{19B8F6BF-5375-455C-9EA6-DF929625EA0E}">
        <p15:presenceInfo xmlns:p15="http://schemas.microsoft.com/office/powerpoint/2012/main" userId="84c2810601f377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E1E6"/>
    <a:srgbClr val="473879"/>
    <a:srgbClr val="291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81" autoAdjust="0"/>
    <p:restoredTop sz="94293" autoAdjust="0"/>
  </p:normalViewPr>
  <p:slideViewPr>
    <p:cSldViewPr>
      <p:cViewPr varScale="1">
        <p:scale>
          <a:sx n="39" d="100"/>
          <a:sy n="39" d="100"/>
        </p:scale>
        <p:origin x="47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zi Md. Safayat Khan Shourob" userId="f87dfd54a9bb282b" providerId="LiveId" clId="{553DA064-2100-42FC-9084-85485BB4B94D}"/>
    <pc:docChg chg="undo custSel modSld">
      <pc:chgData name="Kazi Md. Safayat Khan Shourob" userId="f87dfd54a9bb282b" providerId="LiveId" clId="{553DA064-2100-42FC-9084-85485BB4B94D}" dt="2024-12-17T17:57:19.671" v="117" actId="20577"/>
      <pc:docMkLst>
        <pc:docMk/>
      </pc:docMkLst>
      <pc:sldChg chg="modSp mod">
        <pc:chgData name="Kazi Md. Safayat Khan Shourob" userId="f87dfd54a9bb282b" providerId="LiveId" clId="{553DA064-2100-42FC-9084-85485BB4B94D}" dt="2024-12-17T17:43:03.179" v="99" actId="207"/>
        <pc:sldMkLst>
          <pc:docMk/>
          <pc:sldMk cId="3097870646" sldId="329"/>
        </pc:sldMkLst>
        <pc:spChg chg="mod">
          <ac:chgData name="Kazi Md. Safayat Khan Shourob" userId="f87dfd54a9bb282b" providerId="LiveId" clId="{553DA064-2100-42FC-9084-85485BB4B94D}" dt="2024-12-17T17:43:03.179" v="99" actId="207"/>
          <ac:spMkLst>
            <pc:docMk/>
            <pc:sldMk cId="3097870646" sldId="329"/>
            <ac:spMk id="19" creationId="{889B78A3-8E06-E633-6C8E-F740758FA0EA}"/>
          </ac:spMkLst>
        </pc:spChg>
      </pc:sldChg>
      <pc:sldChg chg="modSp mod">
        <pc:chgData name="Kazi Md. Safayat Khan Shourob" userId="f87dfd54a9bb282b" providerId="LiveId" clId="{553DA064-2100-42FC-9084-85485BB4B94D}" dt="2024-12-17T17:29:57.950" v="0" actId="207"/>
        <pc:sldMkLst>
          <pc:docMk/>
          <pc:sldMk cId="1271729389" sldId="342"/>
        </pc:sldMkLst>
        <pc:spChg chg="mod">
          <ac:chgData name="Kazi Md. Safayat Khan Shourob" userId="f87dfd54a9bb282b" providerId="LiveId" clId="{553DA064-2100-42FC-9084-85485BB4B94D}" dt="2024-12-17T17:29:57.950" v="0" actId="207"/>
          <ac:spMkLst>
            <pc:docMk/>
            <pc:sldMk cId="1271729389" sldId="342"/>
            <ac:spMk id="9" creationId="{91588DF7-0357-A5A9-D40A-5E1660E79288}"/>
          </ac:spMkLst>
        </pc:spChg>
      </pc:sldChg>
      <pc:sldChg chg="modSp mod">
        <pc:chgData name="Kazi Md. Safayat Khan Shourob" userId="f87dfd54a9bb282b" providerId="LiveId" clId="{553DA064-2100-42FC-9084-85485BB4B94D}" dt="2024-12-17T17:30:14.060" v="1" actId="207"/>
        <pc:sldMkLst>
          <pc:docMk/>
          <pc:sldMk cId="1189846035" sldId="343"/>
        </pc:sldMkLst>
        <pc:spChg chg="mod">
          <ac:chgData name="Kazi Md. Safayat Khan Shourob" userId="f87dfd54a9bb282b" providerId="LiveId" clId="{553DA064-2100-42FC-9084-85485BB4B94D}" dt="2024-12-17T17:30:14.060" v="1" actId="207"/>
          <ac:spMkLst>
            <pc:docMk/>
            <pc:sldMk cId="1189846035" sldId="343"/>
            <ac:spMk id="9" creationId="{AF54ECEA-F3A3-73C3-BD2A-E8EFE3920D54}"/>
          </ac:spMkLst>
        </pc:spChg>
      </pc:sldChg>
      <pc:sldChg chg="modSp mod">
        <pc:chgData name="Kazi Md. Safayat Khan Shourob" userId="f87dfd54a9bb282b" providerId="LiveId" clId="{553DA064-2100-42FC-9084-85485BB4B94D}" dt="2024-12-17T17:30:32.103" v="2" actId="207"/>
        <pc:sldMkLst>
          <pc:docMk/>
          <pc:sldMk cId="1414515196" sldId="344"/>
        </pc:sldMkLst>
        <pc:spChg chg="mod">
          <ac:chgData name="Kazi Md. Safayat Khan Shourob" userId="f87dfd54a9bb282b" providerId="LiveId" clId="{553DA064-2100-42FC-9084-85485BB4B94D}" dt="2024-12-17T17:30:32.103" v="2" actId="207"/>
          <ac:spMkLst>
            <pc:docMk/>
            <pc:sldMk cId="1414515196" sldId="344"/>
            <ac:spMk id="9" creationId="{384C6508-CA31-E9EE-06A5-FD5C0AD7946D}"/>
          </ac:spMkLst>
        </pc:spChg>
      </pc:sldChg>
      <pc:sldChg chg="modSp mod">
        <pc:chgData name="Kazi Md. Safayat Khan Shourob" userId="f87dfd54a9bb282b" providerId="LiveId" clId="{553DA064-2100-42FC-9084-85485BB4B94D}" dt="2024-12-17T17:57:19.671" v="117" actId="20577"/>
        <pc:sldMkLst>
          <pc:docMk/>
          <pc:sldMk cId="3455076758" sldId="351"/>
        </pc:sldMkLst>
        <pc:spChg chg="mod">
          <ac:chgData name="Kazi Md. Safayat Khan Shourob" userId="f87dfd54a9bb282b" providerId="LiveId" clId="{553DA064-2100-42FC-9084-85485BB4B94D}" dt="2024-12-17T17:57:19.671" v="117" actId="20577"/>
          <ac:spMkLst>
            <pc:docMk/>
            <pc:sldMk cId="3455076758" sldId="351"/>
            <ac:spMk id="4" creationId="{D53C9F0A-D502-06EF-F550-43B53902DF96}"/>
          </ac:spMkLst>
        </pc:spChg>
        <pc:spChg chg="mod">
          <ac:chgData name="Kazi Md. Safayat Khan Shourob" userId="f87dfd54a9bb282b" providerId="LiveId" clId="{553DA064-2100-42FC-9084-85485BB4B94D}" dt="2024-12-17T17:31:24.109" v="3" actId="207"/>
          <ac:spMkLst>
            <pc:docMk/>
            <pc:sldMk cId="3455076758" sldId="351"/>
            <ac:spMk id="9" creationId="{3E127CB2-52FC-690B-9487-02740C8FAC70}"/>
          </ac:spMkLst>
        </pc:spChg>
      </pc:sldChg>
      <pc:sldChg chg="modSp mod">
        <pc:chgData name="Kazi Md. Safayat Khan Shourob" userId="f87dfd54a9bb282b" providerId="LiveId" clId="{553DA064-2100-42FC-9084-85485BB4B94D}" dt="2024-12-17T17:31:59.059" v="4" actId="207"/>
        <pc:sldMkLst>
          <pc:docMk/>
          <pc:sldMk cId="2310635693" sldId="356"/>
        </pc:sldMkLst>
        <pc:spChg chg="mod">
          <ac:chgData name="Kazi Md. Safayat Khan Shourob" userId="f87dfd54a9bb282b" providerId="LiveId" clId="{553DA064-2100-42FC-9084-85485BB4B94D}" dt="2024-12-17T17:31:59.059" v="4" actId="207"/>
          <ac:spMkLst>
            <pc:docMk/>
            <pc:sldMk cId="2310635693" sldId="356"/>
            <ac:spMk id="9" creationId="{7AB160E1-D008-840A-319B-6037BEDB213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B8AC8A-BDF4-4FB9-A22D-9C1C24359D82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4B527-A6C7-41BD-B046-41EB8088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79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838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720DD-6BD5-C37D-3659-161098D6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36A5B7-EB25-90FB-01DF-34177CC66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4478C3-2305-09F6-41DE-9C7F299D5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BD22B-FD3B-6BA3-A474-B718D91B2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6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5A990-8D13-E5AD-6767-A112B63A1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3D2DB-C16A-705F-EF38-BC3AE9FF73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61F892-2685-3D93-AC04-B4AE78AAA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FB8C2-4F42-AC4E-8D1C-AF55D60F37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74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28FCF-959D-F4E1-6425-3A434362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163C3C-7950-EF99-BB98-1AD6D78C6A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C3478-1017-E9FD-64ED-73D7D4BCA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CF39A-F96A-A464-4C17-9A8DF811DF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47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C140E-9D2D-68A4-5C48-2E3992032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5D9D6B-6382-E29B-EBB1-0F36987198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C0C6E2-A74C-2B00-830D-DB07329C9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F70FD-2BB6-98D7-433C-71434575C0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4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E7230-6487-F012-9FDE-683508B56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F38835-04F1-8A7F-2E34-0D72F28F1C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0A8B03-3CC7-C026-2438-D017D4240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4544D3-4A79-0819-3212-DD4DF8FCC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76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CB6-C515-9EC6-0E92-25A9F3415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2128D-248D-6D58-EDC2-474D68C15E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556ED3-7F8F-A623-BCFE-932D825C18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6F310-0060-C4A5-D0CA-A42C49D8E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97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110A4-C366-6328-FE9F-276211793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F93440-03C4-B93A-35F3-4BE7C09AC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2C56D0-DDC6-BBBC-8431-DEB5D693F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B1702-4DCD-1C1D-6D4A-E0546485A5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718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A337D-1F67-9CC6-B765-ED4DC2C7E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0EE353-6703-3D79-B2C7-136279864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60BBE0-A4C8-2B88-68D5-5658A331A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AB01A-2B4F-AD80-7B20-1EA756406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885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881E7-9699-9AFB-E849-6342C9283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EE245C-3FAC-DF5D-2FC0-8DEFC5D4C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9BCAF5-47AA-FA5C-0122-4A1C37693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7F9C5-C813-3D6D-A578-894E571D1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02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50BDA-87FC-7508-E287-81695D3F8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539F9-DAA6-7643-5C8E-162BBE0B5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B3266C-0144-10F3-8E2B-02E92787E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9C38BB-A40C-A595-E58C-96FFAB8538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78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465ED-DB06-FDD0-1042-048CCD30A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7B9298-1CC6-09F2-4694-8AC20160FA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DF7B51-42D3-CDEE-0228-2449B22B7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9C50DE-C36B-AB69-6103-876A7A69D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73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A0E39-72B4-B87D-CB99-D933864F0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0D56F1-1C52-232F-DB7D-66B7D66E3E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43435-9652-3606-94F4-26B88994E2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A066E-CCB0-1760-1C24-CE171487B0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46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E5E7D-4B7E-24ED-45AE-5D7A0BD40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6A774-D3FA-D925-2132-FDD9E3ABE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DB2131-9A72-AF5A-4EFD-CB6FDCC5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52A3F-2FC5-A916-27E8-8DBBCB427D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81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E1299-6404-0F47-B1E3-AC1841AD4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212E6-1A59-07D5-6164-596C050FF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520F8-969F-0639-1F75-F4B4ABF45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33C81-DBE4-8031-0AFA-88F62A91AF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47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9F4F0-1149-DD0B-448B-AAE7F5175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2BCDD-0C1D-F5CD-E885-846505C909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41954-0A07-74A7-DD56-39F314A6E6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9DBF2-482D-F985-BEDC-300DCC4ED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66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907FE-A17F-DD0D-11A2-F5AA7A17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655CAF-BDBD-A752-5E9A-6EE086FCB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62F33F-80A2-C1F2-7189-E9F4E3B69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4EE30-C6B5-E1F7-B3A3-998EA775AA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77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59CA1-C96E-33D6-D7AD-6896E0C20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57755A-E0DC-C81E-ABFB-E0D3D13D6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79124-28F4-EF29-42AC-1527F23BF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34D31-7F53-666A-C3A0-9DBD52A3F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350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44F8-7719-43E2-AD88-938E3CAC8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ECEF39-944D-D106-FB7F-BC5677EDC2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40D437-E13A-4C6A-3C54-4701AA1FBA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bg1"/>
                </a:solidFill>
                <a:latin typeface="Open Sans Extra Bold"/>
              </a:rPr>
              <a:t>: Farmers lack a systematic way to monitor crop health, leading to missed interventions and reduced yields.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A55A1-5E3E-677B-8EAC-E9CBD13E64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94B527-A6C7-41BD-B046-41EB80884D0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1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12" Type="http://schemas.microsoft.com/office/2017/06/relationships/model3d" Target="../media/model3d1.glb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5.jpeg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10.jpg"/><Relationship Id="rId9" Type="http://schemas.openxmlformats.org/officeDocument/2006/relationships/image" Target="../media/image13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6.jpg"/><Relationship Id="rId7" Type="http://schemas.openxmlformats.org/officeDocument/2006/relationships/image" Target="../media/image19.png"/><Relationship Id="rId2" Type="http://schemas.openxmlformats.org/officeDocument/2006/relationships/image" Target="../media/image18.bin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bin"/><Relationship Id="rId7" Type="http://schemas.openxmlformats.org/officeDocument/2006/relationships/image" Target="../media/image21.png"/><Relationship Id="rId2" Type="http://schemas.openxmlformats.org/officeDocument/2006/relationships/image" Target="../media/image20.bin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jpg"/><Relationship Id="rId7" Type="http://schemas.microsoft.com/office/2017/06/relationships/model3d" Target="../media/model3d1.glb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23.svg"/><Relationship Id="rId4" Type="http://schemas.openxmlformats.org/officeDocument/2006/relationships/image" Target="../media/image20.bin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5.jpg"/><Relationship Id="rId7" Type="http://schemas.microsoft.com/office/2017/06/relationships/model3d" Target="../media/model3d1.glb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23.svg"/><Relationship Id="rId4" Type="http://schemas.openxmlformats.org/officeDocument/2006/relationships/image" Target="../media/image24.jp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6.jpg"/><Relationship Id="rId7" Type="http://schemas.microsoft.com/office/2017/06/relationships/model3d" Target="../media/model3d1.glb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23.svg"/><Relationship Id="rId4" Type="http://schemas.openxmlformats.org/officeDocument/2006/relationships/image" Target="../media/image25.jp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4.jpg"/><Relationship Id="rId7" Type="http://schemas.microsoft.com/office/2017/06/relationships/model3d" Target="../media/model3d1.glb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23.svg"/><Relationship Id="rId4" Type="http://schemas.openxmlformats.org/officeDocument/2006/relationships/image" Target="../media/image26.jp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9.png"/><Relationship Id="rId3" Type="http://schemas.openxmlformats.org/officeDocument/2006/relationships/image" Target="../media/image24.jpg"/><Relationship Id="rId7" Type="http://schemas.openxmlformats.org/officeDocument/2006/relationships/image" Target="../media/image21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11" Type="http://schemas.openxmlformats.org/officeDocument/2006/relationships/image" Target="../media/image27.png"/><Relationship Id="rId5" Type="http://schemas.openxmlformats.org/officeDocument/2006/relationships/image" Target="../media/image3.svg"/><Relationship Id="rId10" Type="http://schemas.microsoft.com/office/2017/06/relationships/model3d" Target="../media/model3d2.glb"/><Relationship Id="rId4" Type="http://schemas.openxmlformats.org/officeDocument/2006/relationships/image" Target="../media/image2.png"/><Relationship Id="rId9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png"/><Relationship Id="rId3" Type="http://schemas.openxmlformats.org/officeDocument/2006/relationships/image" Target="../media/image28.jpeg"/><Relationship Id="rId7" Type="http://schemas.microsoft.com/office/2017/06/relationships/model3d" Target="../media/model3d1.glb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microsoft.com/office/2017/06/relationships/model3d" Target="../media/model3d2.glb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23.svg"/><Relationship Id="rId4" Type="http://schemas.openxmlformats.org/officeDocument/2006/relationships/image" Target="../media/image24.jpg"/><Relationship Id="rId9" Type="http://schemas.openxmlformats.org/officeDocument/2006/relationships/image" Target="../media/image22.png"/><Relationship Id="rId1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2.png"/><Relationship Id="rId3" Type="http://schemas.openxmlformats.org/officeDocument/2006/relationships/image" Target="../media/image31.jpeg"/><Relationship Id="rId7" Type="http://schemas.microsoft.com/office/2017/06/relationships/model3d" Target="../media/model3d1.glb"/><Relationship Id="rId12" Type="http://schemas.microsoft.com/office/2017/06/relationships/model3d" Target="../media/model3d3.glb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30.png"/><Relationship Id="rId5" Type="http://schemas.openxmlformats.org/officeDocument/2006/relationships/image" Target="../media/image2.png"/><Relationship Id="rId15" Type="http://schemas.openxmlformats.org/officeDocument/2006/relationships/image" Target="../media/image9.png"/><Relationship Id="rId10" Type="http://schemas.openxmlformats.org/officeDocument/2006/relationships/image" Target="../media/image23.svg"/><Relationship Id="rId4" Type="http://schemas.openxmlformats.org/officeDocument/2006/relationships/image" Target="../media/image28.jpeg"/><Relationship Id="rId9" Type="http://schemas.openxmlformats.org/officeDocument/2006/relationships/image" Target="../media/image22.pn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17/06/relationships/model3d" Target="../media/model3d4.glb"/><Relationship Id="rId3" Type="http://schemas.openxmlformats.org/officeDocument/2006/relationships/image" Target="../media/image33.jpg"/><Relationship Id="rId7" Type="http://schemas.microsoft.com/office/2017/06/relationships/model3d" Target="../media/model3d1.glb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microsoft.com/office/2017/06/relationships/model3d" Target="../media/model3d3.glb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image" Target="../media/image23.svg"/><Relationship Id="rId4" Type="http://schemas.openxmlformats.org/officeDocument/2006/relationships/image" Target="../media/image31.jpeg"/><Relationship Id="rId9" Type="http://schemas.openxmlformats.org/officeDocument/2006/relationships/image" Target="../media/image22.pn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microsoft.com/office/2017/06/relationships/model3d" Target="../media/model3d3.glb"/><Relationship Id="rId18" Type="http://schemas.openxmlformats.org/officeDocument/2006/relationships/image" Target="../media/image40.png"/><Relationship Id="rId3" Type="http://schemas.openxmlformats.org/officeDocument/2006/relationships/image" Target="../media/image37.jpg"/><Relationship Id="rId7" Type="http://schemas.microsoft.com/office/2017/06/relationships/model3d" Target="../media/model3d1.glb"/><Relationship Id="rId12" Type="http://schemas.openxmlformats.org/officeDocument/2006/relationships/image" Target="../media/image38.png"/><Relationship Id="rId17" Type="http://schemas.microsoft.com/office/2017/06/relationships/model3d" Target="../media/model3d5.glb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microsoft.com/office/2017/06/relationships/model3d" Target="../media/model3d4.glb"/><Relationship Id="rId5" Type="http://schemas.openxmlformats.org/officeDocument/2006/relationships/image" Target="../media/image2.png"/><Relationship Id="rId15" Type="http://schemas.openxmlformats.org/officeDocument/2006/relationships/image" Target="../media/image8.png"/><Relationship Id="rId10" Type="http://schemas.openxmlformats.org/officeDocument/2006/relationships/image" Target="../media/image23.svg"/><Relationship Id="rId4" Type="http://schemas.openxmlformats.org/officeDocument/2006/relationships/image" Target="../media/image33.jpg"/><Relationship Id="rId9" Type="http://schemas.openxmlformats.org/officeDocument/2006/relationships/image" Target="../media/image22.png"/><Relationship Id="rId1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7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microsoft.com/office/2017/06/relationships/model3d" Target="../media/model3d5.glb"/><Relationship Id="rId10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microsoft.com/office/2017/06/relationships/model3d" Target="../media/model3d4.glb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6.png"/><Relationship Id="rId3" Type="http://schemas.openxmlformats.org/officeDocument/2006/relationships/image" Target="../media/image43.jpg"/><Relationship Id="rId7" Type="http://schemas.openxmlformats.org/officeDocument/2006/relationships/image" Target="../media/image44.png"/><Relationship Id="rId12" Type="http://schemas.microsoft.com/office/2017/06/relationships/model3d" Target="../media/model3d7.glb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5.glb"/><Relationship Id="rId11" Type="http://schemas.openxmlformats.org/officeDocument/2006/relationships/image" Target="../media/image45.png"/><Relationship Id="rId5" Type="http://schemas.openxmlformats.org/officeDocument/2006/relationships/image" Target="../media/image30.png"/><Relationship Id="rId10" Type="http://schemas.microsoft.com/office/2017/06/relationships/model3d" Target="../media/model3d6.glb"/><Relationship Id="rId4" Type="http://schemas.openxmlformats.org/officeDocument/2006/relationships/image" Target="../media/image37.jpg"/><Relationship Id="rId9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microsoft.com/office/2017/06/relationships/model3d" Target="../media/model3d7.glb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microsoft.com/office/2017/06/relationships/model3d" Target="../media/model3d5.glb"/><Relationship Id="rId5" Type="http://schemas.microsoft.com/office/2017/06/relationships/model3d" Target="../media/model3d6.glb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jpg"/><Relationship Id="rId7" Type="http://schemas.microsoft.com/office/2017/06/relationships/model3d" Target="../media/model3d7.glb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microsoft.com/office/2017/06/relationships/model3d" Target="../media/model3d6.glb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17/06/relationships/model3d" Target="../media/model3d7.glb"/><Relationship Id="rId13" Type="http://schemas.openxmlformats.org/officeDocument/2006/relationships/image" Target="../media/image54.png"/><Relationship Id="rId3" Type="http://schemas.openxmlformats.org/officeDocument/2006/relationships/image" Target="../media/image31.jpeg"/><Relationship Id="rId7" Type="http://schemas.openxmlformats.org/officeDocument/2006/relationships/image" Target="../media/image52.png"/><Relationship Id="rId12" Type="http://schemas.microsoft.com/office/2017/06/relationships/model3d" Target="../media/model3d8.glb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6.glb"/><Relationship Id="rId11" Type="http://schemas.openxmlformats.org/officeDocument/2006/relationships/image" Target="../media/image9.png"/><Relationship Id="rId5" Type="http://schemas.openxmlformats.org/officeDocument/2006/relationships/image" Target="../media/image30.png"/><Relationship Id="rId10" Type="http://schemas.openxmlformats.org/officeDocument/2006/relationships/image" Target="../media/image8.png"/><Relationship Id="rId4" Type="http://schemas.openxmlformats.org/officeDocument/2006/relationships/image" Target="../media/image43.jp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1.jpeg"/><Relationship Id="rId7" Type="http://schemas.microsoft.com/office/2017/06/relationships/model3d" Target="../media/model3d7.glb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8.png"/><Relationship Id="rId5" Type="http://schemas.microsoft.com/office/2017/06/relationships/model3d" Target="../media/model3d6.glb"/><Relationship Id="rId10" Type="http://schemas.openxmlformats.org/officeDocument/2006/relationships/image" Target="../media/image56.png"/><Relationship Id="rId4" Type="http://schemas.openxmlformats.org/officeDocument/2006/relationships/image" Target="../media/image30.png"/><Relationship Id="rId9" Type="http://schemas.microsoft.com/office/2017/06/relationships/model3d" Target="../media/model3d8.glb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17/06/relationships/model3d" Target="../media/model3d8.glb"/><Relationship Id="rId3" Type="http://schemas.openxmlformats.org/officeDocument/2006/relationships/image" Target="../media/image57.jp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6.glb"/><Relationship Id="rId11" Type="http://schemas.openxmlformats.org/officeDocument/2006/relationships/image" Target="../media/image9.png"/><Relationship Id="rId5" Type="http://schemas.openxmlformats.org/officeDocument/2006/relationships/image" Target="../media/image30.png"/><Relationship Id="rId10" Type="http://schemas.openxmlformats.org/officeDocument/2006/relationships/image" Target="../media/image8.png"/><Relationship Id="rId4" Type="http://schemas.openxmlformats.org/officeDocument/2006/relationships/image" Target="../media/image31.jpeg"/><Relationship Id="rId9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0.jpg"/><Relationship Id="rId7" Type="http://schemas.openxmlformats.org/officeDocument/2006/relationships/image" Target="../media/image55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6.glb"/><Relationship Id="rId11" Type="http://schemas.microsoft.com/office/2017/06/relationships/model3d" Target="../media/model3d8.glb"/><Relationship Id="rId5" Type="http://schemas.openxmlformats.org/officeDocument/2006/relationships/image" Target="../media/image30.png"/><Relationship Id="rId10" Type="http://schemas.openxmlformats.org/officeDocument/2006/relationships/image" Target="../media/image9.png"/><Relationship Id="rId4" Type="http://schemas.openxmlformats.org/officeDocument/2006/relationships/image" Target="../media/image57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microsoft.com/office/2017/06/relationships/model3d" Target="../media/model3d6.glb"/><Relationship Id="rId4" Type="http://schemas.openxmlformats.org/officeDocument/2006/relationships/image" Target="../media/image30.png"/><Relationship Id="rId9" Type="http://schemas.openxmlformats.org/officeDocument/2006/relationships/image" Target="../media/image64.g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gif"/><Relationship Id="rId3" Type="http://schemas.openxmlformats.org/officeDocument/2006/relationships/image" Target="../media/image60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microsoft.com/office/2017/06/relationships/model3d" Target="../media/model3d6.glb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15.jpe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15.jpe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15.jpe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15.jpe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g"/><Relationship Id="rId7" Type="http://schemas.openxmlformats.org/officeDocument/2006/relationships/image" Target="../media/image12.jpeg"/><Relationship Id="rId12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15.jpe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271DC-17FB-6A1D-9CDF-1DC2000AE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E0F872-9F0D-CA03-CD47-A900E26FF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4037" y="-1417525"/>
            <a:ext cx="18622370" cy="139667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C02CB9-2750-60C4-F747-171E3DF9E4C2}"/>
              </a:ext>
            </a:extLst>
          </p:cNvPr>
          <p:cNvSpPr/>
          <p:nvPr/>
        </p:nvSpPr>
        <p:spPr>
          <a:xfrm rot="1115512">
            <a:off x="18679207" y="-12328562"/>
            <a:ext cx="45491400" cy="36000795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B71320B-5CEB-AA87-9CDE-C55C37BA8A1F}"/>
              </a:ext>
            </a:extLst>
          </p:cNvPr>
          <p:cNvSpPr txBox="1"/>
          <p:nvPr/>
        </p:nvSpPr>
        <p:spPr>
          <a:xfrm>
            <a:off x="3004942" y="12611100"/>
            <a:ext cx="1245294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4000" dirty="0">
              <a:solidFill>
                <a:srgbClr val="FFFFFF"/>
              </a:solidFill>
              <a:latin typeface="Open Sans Extra Bold"/>
            </a:endParaRP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Open Sans Extra Bold"/>
              </a:rPr>
              <a:t>Empowering </a:t>
            </a:r>
            <a:r>
              <a:rPr lang="en-US" sz="4000" dirty="0">
                <a:solidFill>
                  <a:srgbClr val="5CE1E6"/>
                </a:solidFill>
                <a:latin typeface="Open Sans Extra Bold"/>
              </a:rPr>
              <a:t>Farmers</a:t>
            </a:r>
            <a:r>
              <a:rPr lang="en-US" sz="4000" dirty="0">
                <a:solidFill>
                  <a:srgbClr val="FFFFFF"/>
                </a:solidFill>
                <a:latin typeface="Open Sans Extra Bold"/>
              </a:rPr>
              <a:t>, Landlords, and Buyers through Data Management</a:t>
            </a:r>
            <a:endParaRPr lang="en-US" sz="4000" i="1" dirty="0">
              <a:solidFill>
                <a:srgbClr val="5CE1E6"/>
              </a:solidFill>
              <a:latin typeface="Open Sans Extra Bol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61AD3E0-F8A1-0F21-834A-06DC71E7E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44970" y="-6789304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4C193A9D-B179-DF79-FD08-1D08E916D24D}"/>
              </a:ext>
            </a:extLst>
          </p:cNvPr>
          <p:cNvSpPr txBox="1"/>
          <p:nvPr/>
        </p:nvSpPr>
        <p:spPr>
          <a:xfrm>
            <a:off x="-3655794" y="-12153900"/>
            <a:ext cx="1245294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Open Sans Extra Bold"/>
              </a:rPr>
              <a:t>Farmigo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699AEE-AC14-2CD8-002F-D960697AEDF0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-3317748" y="1485900"/>
            <a:ext cx="384048" cy="381421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CC5FC4DE-2614-1AB2-6D2D-FB9428F0B1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35EF72F-3C09-521E-F91F-2B84E08113E7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-7467600" y="9639300"/>
            <a:ext cx="384048" cy="381421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33AF8336-1D70-7C6B-212B-8CF9B96064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43957-920A-4F28-A269-750B90DF2A0E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-5029200" y="5718351"/>
            <a:ext cx="384048" cy="381421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4AF9DB8B-7473-0601-8C4F-DDBF048356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2253EFB-B6E2-7ED7-231E-EE1EA71729BE}"/>
              </a:ext>
            </a:extLst>
          </p:cNvPr>
          <p:cNvGrpSpPr/>
          <p:nvPr/>
        </p:nvGrpSpPr>
        <p:grpSpPr>
          <a:xfrm>
            <a:off x="-1182781" y="-12328562"/>
            <a:ext cx="1365182" cy="1405768"/>
            <a:chOff x="5486400" y="3005520"/>
            <a:chExt cx="1365182" cy="140576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79573B5-7514-ADC6-DDD9-21B46695D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06EF59B-C69A-E129-1F3C-FD24DAE1B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D4F01D0-7DEA-D7C3-BC15-CC24AD67C7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641592"/>
            <a:ext cx="18622370" cy="124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73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4335D-DD5C-4BC2-0E8D-5A78630E0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EDD7BC7-4486-92BE-3168-B509E6F67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46935" y="-14230088"/>
            <a:ext cx="39637135" cy="30528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28D53F-0AB8-0073-D9C3-5B041C173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26"/>
            <a:ext cx="18204783" cy="9951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E8A31A-DE29-EFF9-EE26-B66485E38C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71635" y="-137924"/>
            <a:ext cx="35575337" cy="26681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E8C459-8E9C-6B12-89F1-137241957B78}"/>
              </a:ext>
            </a:extLst>
          </p:cNvPr>
          <p:cNvSpPr/>
          <p:nvPr/>
        </p:nvSpPr>
        <p:spPr>
          <a:xfrm>
            <a:off x="-1427423" y="-929855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8F0346F-7921-D8BF-5CB4-75E926DD67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0B8C0C-B785-46A4-C6EF-DA0E58D66F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0" y="2453631"/>
            <a:ext cx="1954114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BE1C8C0-60A1-668D-58FC-8250A30D8B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98" y="2449419"/>
            <a:ext cx="1943885" cy="155448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8C24CC-76A2-7FF2-25C5-05C79075A0C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/>
          <a:stretch/>
        </p:blipFill>
        <p:spPr>
          <a:xfrm>
            <a:off x="6446254" y="2457109"/>
            <a:ext cx="195685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B8D67C-E9ED-7846-FF72-199F880277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6189"/>
          <a:stretch/>
        </p:blipFill>
        <p:spPr>
          <a:xfrm>
            <a:off x="11157306" y="2347105"/>
            <a:ext cx="5189837" cy="4114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7FE3A-A334-4D6F-807A-024A1C28047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12059"/>
          <a:stretch/>
        </p:blipFill>
        <p:spPr>
          <a:xfrm>
            <a:off x="8799905" y="2464409"/>
            <a:ext cx="196060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276B14BD-1042-D9E3-FAC8-1BBDFD607B8C}"/>
              </a:ext>
            </a:extLst>
          </p:cNvPr>
          <p:cNvSpPr txBox="1"/>
          <p:nvPr/>
        </p:nvSpPr>
        <p:spPr>
          <a:xfrm>
            <a:off x="10668000" y="6999608"/>
            <a:ext cx="7162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Scalability and </a:t>
            </a:r>
            <a:r>
              <a:rPr lang="en-US" sz="3000" dirty="0">
                <a:solidFill>
                  <a:srgbClr val="5CE1E6"/>
                </a:solidFill>
                <a:latin typeface="Open Sans Extra Bold"/>
              </a:rPr>
              <a:t>Future</a:t>
            </a:r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 Readiness: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3B14902-12E0-2D9D-64BA-94D4D37503F2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10210800" y="7104313"/>
            <a:ext cx="253991" cy="252254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4A4A25F4-6E06-E2B8-E55F-1CBCF5ECA9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8C50AA2D-1D47-506B-4E27-8DEAFFA5A1D7}"/>
              </a:ext>
            </a:extLst>
          </p:cNvPr>
          <p:cNvSpPr txBox="1"/>
          <p:nvPr/>
        </p:nvSpPr>
        <p:spPr>
          <a:xfrm>
            <a:off x="9372600" y="7638213"/>
            <a:ext cx="845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A flexible system built to adapt to growing agricultural demands, including predictive analytics and advanced reporting.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222A7F4-A526-439A-7B97-044E36CAF36E}"/>
              </a:ext>
            </a:extLst>
          </p:cNvPr>
          <p:cNvSpPr txBox="1"/>
          <p:nvPr/>
        </p:nvSpPr>
        <p:spPr>
          <a:xfrm>
            <a:off x="3043414" y="534155"/>
            <a:ext cx="124529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Open Sans Extra Bold"/>
              </a:rPr>
              <a:t>Farmigo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0329D-B743-8AEF-E9AF-5CC381E0E4F6}"/>
              </a:ext>
            </a:extLst>
          </p:cNvPr>
          <p:cNvSpPr>
            <a:spLocks noChangeAspect="1"/>
          </p:cNvSpPr>
          <p:nvPr/>
        </p:nvSpPr>
        <p:spPr>
          <a:xfrm rot="18633138">
            <a:off x="-31558947" y="-14758701"/>
            <a:ext cx="36625082" cy="22557170"/>
          </a:xfrm>
          <a:prstGeom prst="rect">
            <a:avLst/>
          </a:prstGeom>
          <a:solidFill>
            <a:schemeClr val="accent2">
              <a:lumMod val="50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Warning">
                <a:extLst>
                  <a:ext uri="{FF2B5EF4-FFF2-40B4-BE49-F238E27FC236}">
                    <a16:creationId xmlns:a16="http://schemas.microsoft.com/office/drawing/2014/main" id="{438D8FC3-91B3-6B41-2991-8281E0A946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0165291"/>
                  </p:ext>
                </p:extLst>
              </p:nvPr>
            </p:nvGraphicFramePr>
            <p:xfrm>
              <a:off x="11926358" y="-31856608"/>
              <a:ext cx="23963842" cy="25461574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3963842" cy="2546157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-3797205" ay="1324950" az="-2205689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319517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Warning">
                <a:extLst>
                  <a:ext uri="{FF2B5EF4-FFF2-40B4-BE49-F238E27FC236}">
                    <a16:creationId xmlns:a16="http://schemas.microsoft.com/office/drawing/2014/main" id="{438D8FC3-91B3-6B41-2991-8281E0A946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926358" y="-31856608"/>
                <a:ext cx="23963842" cy="25461574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4B1E7EB7-2F6C-AA81-F304-5312764863B0}"/>
              </a:ext>
            </a:extLst>
          </p:cNvPr>
          <p:cNvGrpSpPr>
            <a:grpSpLocks noChangeAspect="1"/>
          </p:cNvGrpSpPr>
          <p:nvPr/>
        </p:nvGrpSpPr>
        <p:grpSpPr>
          <a:xfrm>
            <a:off x="6351300" y="451997"/>
            <a:ext cx="1073381" cy="1105292"/>
            <a:chOff x="5486400" y="3005520"/>
            <a:chExt cx="1365182" cy="14057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4302840-313B-CF60-2031-AC0C7AE17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2640E1-4893-BC8C-7946-D4C8B7F94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2158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E341-BA58-AC5C-8C5B-2F824F6E6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81A3306-0F10-3269-4FF3-265983D59B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93334" y="-11544300"/>
            <a:ext cx="35065392" cy="233663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EA928-49DA-C395-8137-FD2CC04A6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830" y="-2095500"/>
            <a:ext cx="18401830" cy="14173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028C2F-4A2B-FD56-23E6-6049656A9F26}"/>
              </a:ext>
            </a:extLst>
          </p:cNvPr>
          <p:cNvSpPr/>
          <p:nvPr/>
        </p:nvSpPr>
        <p:spPr>
          <a:xfrm>
            <a:off x="-3810000" y="-1943100"/>
            <a:ext cx="23012400" cy="14173200"/>
          </a:xfrm>
          <a:prstGeom prst="rect">
            <a:avLst/>
          </a:prstGeom>
          <a:solidFill>
            <a:schemeClr val="accent2">
              <a:lumMod val="50000"/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E7BBC3B-6B15-324F-A200-0BAD16222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8" name="TextBox 4">
            <a:extLst>
              <a:ext uri="{FF2B5EF4-FFF2-40B4-BE49-F238E27FC236}">
                <a16:creationId xmlns:a16="http://schemas.microsoft.com/office/drawing/2014/main" id="{89875ABA-9813-98C6-F66C-353D352B9BA9}"/>
              </a:ext>
            </a:extLst>
          </p:cNvPr>
          <p:cNvSpPr txBox="1"/>
          <p:nvPr/>
        </p:nvSpPr>
        <p:spPr>
          <a:xfrm>
            <a:off x="2527409" y="3908673"/>
            <a:ext cx="13487400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500" dirty="0">
                <a:solidFill>
                  <a:srgbClr val="FFFFFF"/>
                </a:solidFill>
                <a:latin typeface="Open Sans Extra Bold"/>
              </a:rPr>
              <a:t>Existing agricultural management systems are plagued by manual processes, </a:t>
            </a:r>
            <a:r>
              <a:rPr lang="en-US" sz="3500" dirty="0">
                <a:solidFill>
                  <a:srgbClr val="FF0000"/>
                </a:solidFill>
                <a:latin typeface="Open Sans Extra Bold"/>
              </a:rPr>
              <a:t>disconnected</a:t>
            </a:r>
            <a:r>
              <a:rPr lang="en-US" sz="3500" dirty="0">
                <a:solidFill>
                  <a:srgbClr val="FFFFFF"/>
                </a:solidFill>
                <a:latin typeface="Open Sans Extra Bold"/>
              </a:rPr>
              <a:t> data, and limited integration of critical factors like weather and financial tracking. This leads to inefficiencies, poor decision-making, and hindered growth in the agricultural sector, ultimately affecting productivity and profitability.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A33BCA6-4E2E-CC4C-E896-A4476D2F1F54}"/>
              </a:ext>
            </a:extLst>
          </p:cNvPr>
          <p:cNvSpPr txBox="1"/>
          <p:nvPr/>
        </p:nvSpPr>
        <p:spPr>
          <a:xfrm>
            <a:off x="3679529" y="2208221"/>
            <a:ext cx="124529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500" dirty="0">
                <a:solidFill>
                  <a:schemeClr val="bg1"/>
                </a:solidFill>
                <a:latin typeface="Open Sans Extra Bold"/>
              </a:rPr>
              <a:t>Problem</a:t>
            </a:r>
            <a:r>
              <a:rPr lang="en-US" sz="6500" dirty="0">
                <a:solidFill>
                  <a:srgbClr val="FFFFFF"/>
                </a:solidFill>
                <a:latin typeface="Open Sans Extra Bold"/>
              </a:rPr>
              <a:t> Statement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Warning">
                <a:extLst>
                  <a:ext uri="{FF2B5EF4-FFF2-40B4-BE49-F238E27FC236}">
                    <a16:creationId xmlns:a16="http://schemas.microsoft.com/office/drawing/2014/main" id="{90987901-B748-FEBE-6B46-CAB037FDA2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95662471"/>
                  </p:ext>
                </p:extLst>
              </p:nvPr>
            </p:nvGraphicFramePr>
            <p:xfrm>
              <a:off x="3351649" y="1881036"/>
              <a:ext cx="1726099" cy="155329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26099" cy="1553295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47" ay="-139935" az="-423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344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Warning">
                <a:extLst>
                  <a:ext uri="{FF2B5EF4-FFF2-40B4-BE49-F238E27FC236}">
                    <a16:creationId xmlns:a16="http://schemas.microsoft.com/office/drawing/2014/main" id="{90987901-B748-FEBE-6B46-CAB037FDA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1649" y="1881036"/>
                <a:ext cx="1726099" cy="1553295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C3C82161-A9FF-DE9B-3692-EA98723BBAC7}"/>
              </a:ext>
            </a:extLst>
          </p:cNvPr>
          <p:cNvSpPr>
            <a:spLocks noChangeAspect="1"/>
          </p:cNvSpPr>
          <p:nvPr/>
        </p:nvSpPr>
        <p:spPr>
          <a:xfrm rot="3153691">
            <a:off x="16051683" y="-10243607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C05DAB-4F29-51A7-7100-7E5479A5B69F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4E645A-AC04-7749-33AE-FB2661A26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3E95923-928D-02A4-BB77-C9F1BA59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7105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2BB31-B0EE-E822-6C70-B3B4E3A9E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1B97263-ACA9-931B-57A6-21B34D33C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2411" y="-3671267"/>
            <a:ext cx="29274468" cy="146372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644D7A-A2B5-4F01-92CD-354B14387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058" y="-876300"/>
            <a:ext cx="19056115" cy="12698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CEC261-36B7-86C8-773A-BC9BA723AEAA}"/>
              </a:ext>
            </a:extLst>
          </p:cNvPr>
          <p:cNvSpPr/>
          <p:nvPr/>
        </p:nvSpPr>
        <p:spPr>
          <a:xfrm>
            <a:off x="-990600" y="-342900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6F03443-29F3-C826-86B6-DC9C11799F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608DFA71-5D4C-E8A8-B5A6-2073A949E6E6}"/>
              </a:ext>
            </a:extLst>
          </p:cNvPr>
          <p:cNvSpPr txBox="1"/>
          <p:nvPr/>
        </p:nvSpPr>
        <p:spPr>
          <a:xfrm>
            <a:off x="2860614" y="3078659"/>
            <a:ext cx="12452942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Open Sans Extra Bold"/>
              </a:rPr>
              <a:t>Key Challenges</a:t>
            </a:r>
            <a:endParaRPr lang="en-US" sz="50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Warning">
                <a:extLst>
                  <a:ext uri="{FF2B5EF4-FFF2-40B4-BE49-F238E27FC236}">
                    <a16:creationId xmlns:a16="http://schemas.microsoft.com/office/drawing/2014/main" id="{81A03E5E-A9BF-DA82-BB0A-62605D78116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690963" y="-3671267"/>
              <a:ext cx="1726098" cy="155329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26098" cy="155329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47" ay="-139935" az="-423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34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Warning">
                <a:extLst>
                  <a:ext uri="{FF2B5EF4-FFF2-40B4-BE49-F238E27FC236}">
                    <a16:creationId xmlns:a16="http://schemas.microsoft.com/office/drawing/2014/main" id="{81A03E5E-A9BF-DA82-BB0A-62605D7811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690963" y="-3671267"/>
                <a:ext cx="1726098" cy="155329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F00CC01D-DF84-7965-2316-B8D908FC06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6248400" y="7803120"/>
            <a:ext cx="438008" cy="3121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AE4BC4-4F49-A48E-9618-6EFEFE75DADB}"/>
              </a:ext>
            </a:extLst>
          </p:cNvPr>
          <p:cNvSpPr/>
          <p:nvPr/>
        </p:nvSpPr>
        <p:spPr>
          <a:xfrm>
            <a:off x="5867400" y="7658100"/>
            <a:ext cx="6324600" cy="6096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D39F0B-8E9D-8A4B-DD9E-C7A0E7066304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9BE9207-F527-CD9C-1C5F-2492CD3B6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A219C6-D504-5D1A-5056-6D360D71D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510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48A0E-8611-9655-BAC0-E415A5F98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908EFD-EB4E-FBA4-F25F-4A299CF59B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7599" y="-3961558"/>
            <a:ext cx="21945600" cy="146288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6C4A77-96F9-FE8A-2560-CC58C4AE3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9806" y="-135304"/>
            <a:ext cx="20844606" cy="104223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602160-818A-24A9-B4A5-39A6AAF97B47}"/>
              </a:ext>
            </a:extLst>
          </p:cNvPr>
          <p:cNvSpPr/>
          <p:nvPr/>
        </p:nvSpPr>
        <p:spPr>
          <a:xfrm>
            <a:off x="-2362200" y="-2324100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F73FF4F5-8D80-9BC9-0ECF-FA0BFD7DD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C26D9ECD-BC36-8791-34B3-C84A840B2AFF}"/>
              </a:ext>
            </a:extLst>
          </p:cNvPr>
          <p:cNvSpPr txBox="1"/>
          <p:nvPr/>
        </p:nvSpPr>
        <p:spPr>
          <a:xfrm>
            <a:off x="5701317" y="7349579"/>
            <a:ext cx="769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Inadequate Crop </a:t>
            </a:r>
            <a:r>
              <a:rPr lang="en-US" sz="2500" dirty="0">
                <a:solidFill>
                  <a:srgbClr val="5CE1E6"/>
                </a:solidFill>
                <a:latin typeface="Open Sans Extra Bold"/>
              </a:rPr>
              <a:t>Health</a:t>
            </a: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 Monitoring</a:t>
            </a:r>
            <a:endParaRPr lang="en-US" sz="25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Warning">
                <a:extLst>
                  <a:ext uri="{FF2B5EF4-FFF2-40B4-BE49-F238E27FC236}">
                    <a16:creationId xmlns:a16="http://schemas.microsoft.com/office/drawing/2014/main" id="{DB7C734A-46AF-8D5F-A83D-9D9D8B632C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9698592"/>
                  </p:ext>
                </p:extLst>
              </p:nvPr>
            </p:nvGraphicFramePr>
            <p:xfrm>
              <a:off x="-6690963" y="-3671267"/>
              <a:ext cx="1726098" cy="155329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26098" cy="155329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47" ay="-139935" az="-423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34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Warning">
                <a:extLst>
                  <a:ext uri="{FF2B5EF4-FFF2-40B4-BE49-F238E27FC236}">
                    <a16:creationId xmlns:a16="http://schemas.microsoft.com/office/drawing/2014/main" id="{DB7C734A-46AF-8D5F-A83D-9D9D8B632C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690963" y="-3671267"/>
                <a:ext cx="1726098" cy="155329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D1621592-3821-0A66-AA41-1C6822F644E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200000">
            <a:off x="4678053" y="7359206"/>
            <a:ext cx="438008" cy="31218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124902-6C91-2192-3FB0-0DBFAD69D6EE}"/>
              </a:ext>
            </a:extLst>
          </p:cNvPr>
          <p:cNvSpPr/>
          <p:nvPr/>
        </p:nvSpPr>
        <p:spPr>
          <a:xfrm rot="16200000">
            <a:off x="1734757" y="4724401"/>
            <a:ext cx="6324600" cy="6096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C7A14A-9FB2-A49E-18D6-88EE3875AADE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11F91D2-2CD3-DC35-889D-4EA4AA8BF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CA95B61-8387-166A-C2D4-CB0C8FC51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9352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DB68-196B-F80C-6F19-CE0AF230F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0DF6F58-303D-59F5-0743-FC469E8D7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6478" y="-4838701"/>
            <a:ext cx="27990391" cy="18660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053BA6-9B72-6849-C8D9-6F0D1F7095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5" y="-1535144"/>
            <a:ext cx="18305585" cy="122024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7AB2C2-CD0F-B146-4A34-3144DD0966A9}"/>
              </a:ext>
            </a:extLst>
          </p:cNvPr>
          <p:cNvSpPr/>
          <p:nvPr/>
        </p:nvSpPr>
        <p:spPr>
          <a:xfrm>
            <a:off x="-838200" y="-685800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486EBDDD-5B1B-48BC-BE20-00454D0CB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91588DF7-0357-A5A9-D40A-5E1660E79288}"/>
              </a:ext>
            </a:extLst>
          </p:cNvPr>
          <p:cNvSpPr txBox="1"/>
          <p:nvPr/>
        </p:nvSpPr>
        <p:spPr>
          <a:xfrm>
            <a:off x="5701317" y="5700050"/>
            <a:ext cx="769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Lack of </a:t>
            </a:r>
            <a:r>
              <a:rPr lang="en-US" sz="2500" dirty="0">
                <a:solidFill>
                  <a:srgbClr val="5CE1E6"/>
                </a:solidFill>
                <a:latin typeface="Open Sans Extra Bold"/>
              </a:rPr>
              <a:t>Financial</a:t>
            </a: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 Tracking</a:t>
            </a:r>
            <a:endParaRPr lang="en-US" sz="25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Warning">
                <a:extLst>
                  <a:ext uri="{FF2B5EF4-FFF2-40B4-BE49-F238E27FC236}">
                    <a16:creationId xmlns:a16="http://schemas.microsoft.com/office/drawing/2014/main" id="{4D347E74-A319-1F2B-19F6-B3342A2C4EC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690963" y="-3671267"/>
              <a:ext cx="1726098" cy="155329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26098" cy="155329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47" ay="-139935" az="-423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34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Warning">
                <a:extLst>
                  <a:ext uri="{FF2B5EF4-FFF2-40B4-BE49-F238E27FC236}">
                    <a16:creationId xmlns:a16="http://schemas.microsoft.com/office/drawing/2014/main" id="{4D347E74-A319-1F2B-19F6-B3342A2C4E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690963" y="-3671267"/>
                <a:ext cx="1726098" cy="155329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E57BD17-525E-5C36-E1D8-FD6D19EA91CD}"/>
              </a:ext>
            </a:extLst>
          </p:cNvPr>
          <p:cNvSpPr/>
          <p:nvPr/>
        </p:nvSpPr>
        <p:spPr>
          <a:xfrm rot="16200000">
            <a:off x="1734757" y="4724401"/>
            <a:ext cx="6324600" cy="6096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0B8738-8764-7AEA-119C-1BC585B92F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200000">
            <a:off x="4678053" y="5718495"/>
            <a:ext cx="438008" cy="3121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2D1EFF5-A4FB-65A0-2A9A-466A807E231B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1E150A-2FAC-184D-4809-5C1B7EFC8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2478F06-A5E7-AC0E-F39A-A9304A062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172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993A5-8B37-7730-D2A2-177B31093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B7EDE4D-5636-E3C7-778D-BD9447FA5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6079" y="-7962900"/>
            <a:ext cx="27763555" cy="18490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3A8299-D4F4-F847-6E16-1F2563CF5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-1485900"/>
            <a:ext cx="18669000" cy="12446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C7F284-5568-AA6A-D80C-188069E27C09}"/>
              </a:ext>
            </a:extLst>
          </p:cNvPr>
          <p:cNvSpPr/>
          <p:nvPr/>
        </p:nvSpPr>
        <p:spPr>
          <a:xfrm>
            <a:off x="-990600" y="-2844411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63B98A54-1236-47EF-6AF0-0708E5A53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AF54ECEA-F3A3-73C3-BD2A-E8EFE3920D54}"/>
              </a:ext>
            </a:extLst>
          </p:cNvPr>
          <p:cNvSpPr txBox="1"/>
          <p:nvPr/>
        </p:nvSpPr>
        <p:spPr>
          <a:xfrm>
            <a:off x="5701317" y="4049829"/>
            <a:ext cx="769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Disconnected </a:t>
            </a:r>
            <a:r>
              <a:rPr lang="en-US" sz="2500" dirty="0">
                <a:solidFill>
                  <a:srgbClr val="5CE1E6"/>
                </a:solidFill>
                <a:latin typeface="Open Sans Extra Bold"/>
              </a:rPr>
              <a:t>Stakeholder</a:t>
            </a: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 Communication</a:t>
            </a:r>
            <a:endParaRPr lang="en-US" sz="25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Warning">
                <a:extLst>
                  <a:ext uri="{FF2B5EF4-FFF2-40B4-BE49-F238E27FC236}">
                    <a16:creationId xmlns:a16="http://schemas.microsoft.com/office/drawing/2014/main" id="{35C9D6D7-4CC8-010B-55DB-841D8E1C13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690963" y="-3671267"/>
              <a:ext cx="1726098" cy="155329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26098" cy="155329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47" ay="-139935" az="-423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34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Warning">
                <a:extLst>
                  <a:ext uri="{FF2B5EF4-FFF2-40B4-BE49-F238E27FC236}">
                    <a16:creationId xmlns:a16="http://schemas.microsoft.com/office/drawing/2014/main" id="{35C9D6D7-4CC8-010B-55DB-841D8E1C13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690963" y="-3671267"/>
                <a:ext cx="1726098" cy="155329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686AF0-111F-D3B6-9AE0-50B68BC86F46}"/>
              </a:ext>
            </a:extLst>
          </p:cNvPr>
          <p:cNvSpPr/>
          <p:nvPr/>
        </p:nvSpPr>
        <p:spPr>
          <a:xfrm rot="16200000">
            <a:off x="1734757" y="4724401"/>
            <a:ext cx="6324600" cy="6096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38651D7-5C7E-A219-9885-40CDBE2E7B4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200000">
            <a:off x="4678053" y="4077784"/>
            <a:ext cx="438008" cy="3121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F045633-D4EA-3D37-062A-BAAF7E87719D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D08086-2A73-4A00-59CD-5E24566B7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B11C6F2-6A8D-4118-241B-03CA3282F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9846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A0682-9EF3-D72B-95EC-3665A8D75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CB7838-FB2C-1387-6AAE-A03B6F619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3631" y="-1608648"/>
            <a:ext cx="22246431" cy="148293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A2E1FB-C89C-0D9F-8DFF-7FC00BC8C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22" y="-1790701"/>
            <a:ext cx="18381794" cy="122425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643BB3-5308-7ECF-2CD3-AF46AB69D589}"/>
              </a:ext>
            </a:extLst>
          </p:cNvPr>
          <p:cNvSpPr/>
          <p:nvPr/>
        </p:nvSpPr>
        <p:spPr>
          <a:xfrm>
            <a:off x="-2362200" y="-2057400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C034F1F-7660-3EAB-88D9-80366A7BF0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384C6508-CA31-E9EE-06A5-FD5C0AD7946D}"/>
              </a:ext>
            </a:extLst>
          </p:cNvPr>
          <p:cNvSpPr txBox="1"/>
          <p:nvPr/>
        </p:nvSpPr>
        <p:spPr>
          <a:xfrm>
            <a:off x="5701317" y="2423450"/>
            <a:ext cx="769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solidFill>
                  <a:srgbClr val="5CE1E6"/>
                </a:solidFill>
                <a:latin typeface="Open Sans Extra Bold"/>
              </a:rPr>
              <a:t>Manual</a:t>
            </a: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 Data Management</a:t>
            </a:r>
            <a:endParaRPr lang="en-US" sz="25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Warning">
                <a:extLst>
                  <a:ext uri="{FF2B5EF4-FFF2-40B4-BE49-F238E27FC236}">
                    <a16:creationId xmlns:a16="http://schemas.microsoft.com/office/drawing/2014/main" id="{0852E9C5-CCF8-31C7-3A75-8F739939E5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690963" y="-3671267"/>
              <a:ext cx="1726098" cy="155329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26098" cy="155329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47" ay="-139935" az="-423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34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Warning">
                <a:extLst>
                  <a:ext uri="{FF2B5EF4-FFF2-40B4-BE49-F238E27FC236}">
                    <a16:creationId xmlns:a16="http://schemas.microsoft.com/office/drawing/2014/main" id="{0852E9C5-CCF8-31C7-3A75-8F739939E5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690963" y="-3671267"/>
                <a:ext cx="1726098" cy="155329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6DEC7D-626B-8499-C681-3B7C4F197D1F}"/>
              </a:ext>
            </a:extLst>
          </p:cNvPr>
          <p:cNvSpPr/>
          <p:nvPr/>
        </p:nvSpPr>
        <p:spPr>
          <a:xfrm rot="16200000">
            <a:off x="1734757" y="4724401"/>
            <a:ext cx="6324600" cy="6096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ADAF0E39-BE3F-2948-D9A0-04647B4A9C6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200000">
            <a:off x="4678053" y="2463214"/>
            <a:ext cx="438008" cy="3121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34EF7D1-8E92-AE14-2BC6-5EE9B2419686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49399DB-A51F-C135-DCD7-E7D228F89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5907307-64AC-386C-333A-EF4B3B681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4515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42D96-EF55-6F1E-7F45-46EAACE61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239D74C-7570-ACA0-6B66-34AFBE1B5F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8648"/>
            <a:ext cx="18592800" cy="123938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3032DA-9353-C686-6970-AFF3653E17A4}"/>
              </a:ext>
            </a:extLst>
          </p:cNvPr>
          <p:cNvSpPr/>
          <p:nvPr/>
        </p:nvSpPr>
        <p:spPr>
          <a:xfrm>
            <a:off x="-457200" y="-1611579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29EB3B4-D618-7BA3-532B-7D88ABDF6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D2C963D7-3F48-89CB-859D-3144C9013BA9}"/>
              </a:ext>
            </a:extLst>
          </p:cNvPr>
          <p:cNvSpPr txBox="1"/>
          <p:nvPr/>
        </p:nvSpPr>
        <p:spPr>
          <a:xfrm>
            <a:off x="-4686300" y="17970110"/>
            <a:ext cx="769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Manual Data Management</a:t>
            </a:r>
            <a:endParaRPr lang="en-US" sz="25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Warning">
                <a:extLst>
                  <a:ext uri="{FF2B5EF4-FFF2-40B4-BE49-F238E27FC236}">
                    <a16:creationId xmlns:a16="http://schemas.microsoft.com/office/drawing/2014/main" id="{61E52DDD-A7AE-4234-029E-133EE9B823E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690963" y="-3671267"/>
              <a:ext cx="1726098" cy="155329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726098" cy="155329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47" ay="-139935" az="-4238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434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Warning">
                <a:extLst>
                  <a:ext uri="{FF2B5EF4-FFF2-40B4-BE49-F238E27FC236}">
                    <a16:creationId xmlns:a16="http://schemas.microsoft.com/office/drawing/2014/main" id="{61E52DDD-A7AE-4234-029E-133EE9B823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690963" y="-3671267"/>
                <a:ext cx="1726098" cy="155329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F771BB0-905F-52B2-1AC1-D93E8012145D}"/>
              </a:ext>
            </a:extLst>
          </p:cNvPr>
          <p:cNvSpPr/>
          <p:nvPr/>
        </p:nvSpPr>
        <p:spPr>
          <a:xfrm rot="15227353">
            <a:off x="-7238530" y="6553200"/>
            <a:ext cx="6324600" cy="6096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6AAB0D9-D752-CC54-A41E-BBAE9E48DAB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6200000">
            <a:off x="-4443944" y="1167814"/>
            <a:ext cx="438008" cy="31218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72AD7084-D177-03A9-EA07-11338E2AC0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0910809"/>
                  </p:ext>
                </p:extLst>
              </p:nvPr>
            </p:nvGraphicFramePr>
            <p:xfrm>
              <a:off x="2829937" y="287018"/>
              <a:ext cx="12628126" cy="9712963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2628126" cy="9712963"/>
                    </a:xfrm>
                    <a:prstGeom prst="rect">
                      <a:avLst/>
                    </a:prstGeom>
                  </am3d:spPr>
                  <am3d:camera>
                    <am3d:pos x="0" y="0" z="593402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064" d="1000000"/>
                    <am3d:preTrans dx="0" dy="3522657" dz="-1088712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72440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72AD7084-D177-03A9-EA07-11338E2AC0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29937" y="287018"/>
                <a:ext cx="12628126" cy="9712963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47CE0369-9D35-E60A-C6F0-DB16D4B3F689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B655FF-BBAF-E018-0316-736052219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515688-32B9-2F6E-67C6-8C9A2C517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2853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7448E-631B-2AF2-477B-62D0BD704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6FEEC55-86FF-078D-BA2A-E7E141FDF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2" y="-4235631"/>
            <a:ext cx="23012400" cy="157799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CD2252A-0A85-BA3A-B992-4552FBAB0B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319" y="-4953536"/>
            <a:ext cx="22932305" cy="1528654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CD1FB4-71A6-AB05-1C34-13E2591A6224}"/>
              </a:ext>
            </a:extLst>
          </p:cNvPr>
          <p:cNvSpPr/>
          <p:nvPr/>
        </p:nvSpPr>
        <p:spPr>
          <a:xfrm>
            <a:off x="-990600" y="-3671267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80467BB-1FFB-EDC5-367A-278CCC88EA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A3A624BB-CA65-AB16-8124-F5C0EF6E3D1C}"/>
              </a:ext>
            </a:extLst>
          </p:cNvPr>
          <p:cNvSpPr txBox="1"/>
          <p:nvPr/>
        </p:nvSpPr>
        <p:spPr>
          <a:xfrm>
            <a:off x="914400" y="2476500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Database Design Overview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Warning">
                <a:extLst>
                  <a:ext uri="{FF2B5EF4-FFF2-40B4-BE49-F238E27FC236}">
                    <a16:creationId xmlns:a16="http://schemas.microsoft.com/office/drawing/2014/main" id="{A3680ED5-C769-B5F0-A841-B4D5CDBEA9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690963" y="-3671267"/>
              <a:ext cx="1726098" cy="155329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26098" cy="155329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47" ay="-139935" az="-423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34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Warning">
                <a:extLst>
                  <a:ext uri="{FF2B5EF4-FFF2-40B4-BE49-F238E27FC236}">
                    <a16:creationId xmlns:a16="http://schemas.microsoft.com/office/drawing/2014/main" id="{A3680ED5-C769-B5F0-A841-B4D5CDBEA9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690963" y="-3671267"/>
                <a:ext cx="1726098" cy="155329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71E836-1A64-7483-4E85-C4F2D1AF8B65}"/>
              </a:ext>
            </a:extLst>
          </p:cNvPr>
          <p:cNvSpPr/>
          <p:nvPr/>
        </p:nvSpPr>
        <p:spPr>
          <a:xfrm rot="15227353">
            <a:off x="-7238530" y="6553200"/>
            <a:ext cx="6324600" cy="6096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3D0B1FF-FCFF-88B3-FDC6-EF2F0C38D2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200000">
            <a:off x="-4443944" y="1167814"/>
            <a:ext cx="438008" cy="31218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2EDAB9C-B7A2-1897-91BD-4D19E09F06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5327418"/>
                  </p:ext>
                </p:extLst>
              </p:nvPr>
            </p:nvGraphicFramePr>
            <p:xfrm>
              <a:off x="7181130" y="-1139039"/>
              <a:ext cx="11112269" cy="12565077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11112269" cy="12565077"/>
                    </a:xfrm>
                    <a:prstGeom prst="rect">
                      <a:avLst/>
                    </a:prstGeom>
                  </am3d:spPr>
                  <am3d:camera>
                    <am3d:pos x="0" y="0" z="5934024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08064" d="1000000"/>
                    <am3d:preTrans dx="0" dy="3522657" dz="-10887129"/>
                    <am3d:scale>
                      <am3d:sx n="1000000" d="1000000"/>
                      <am3d:sy n="1000000" d="1000000"/>
                      <am3d:sz n="1000000" d="1000000"/>
                    </am3d:scale>
                    <am3d:rot ax="-54313" ay="-2816379" az="39689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72440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2EDAB9C-B7A2-1897-91BD-4D19E09F06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81130" y="-1139039"/>
                <a:ext cx="11112269" cy="1256507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4">
            <a:extLst>
              <a:ext uri="{FF2B5EF4-FFF2-40B4-BE49-F238E27FC236}">
                <a16:creationId xmlns:a16="http://schemas.microsoft.com/office/drawing/2014/main" id="{4389F23E-6E5C-E68A-C97C-C591AC6BB25E}"/>
              </a:ext>
            </a:extLst>
          </p:cNvPr>
          <p:cNvSpPr txBox="1"/>
          <p:nvPr/>
        </p:nvSpPr>
        <p:spPr>
          <a:xfrm>
            <a:off x="914400" y="3878899"/>
            <a:ext cx="7696200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Key Components: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10 interconnected tables covering farmers, crops, sales, weather, and more.</a:t>
            </a: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Strong relationships ensure data integrity and accuracy.</a:t>
            </a:r>
            <a:endParaRPr lang="en-US" sz="25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3CB1F58-9A29-EB0C-9C1C-4030FCA6623C}"/>
              </a:ext>
            </a:extLst>
          </p:cNvPr>
          <p:cNvSpPr txBox="1"/>
          <p:nvPr/>
        </p:nvSpPr>
        <p:spPr>
          <a:xfrm>
            <a:off x="914400" y="6634682"/>
            <a:ext cx="76962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Design Principles: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Normalized schema for efficient storage.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Scalable structure for future enhancements.</a:t>
            </a:r>
            <a:endParaRPr lang="en-US" sz="25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A46DEC-7B77-392F-3998-AA1380832C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30" y="3281205"/>
            <a:ext cx="13878657" cy="119538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EBCC483-F74B-1056-FCB0-1455897C566F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43915B-F755-882A-5C5C-8755BED9B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3B0875-CF8C-A27C-39AD-BA05C61AA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7931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49732-28C3-3A24-ECAD-05746F107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211C57F-5D64-2ECF-E0F7-ECEF2F1E40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0800" y="-22639805"/>
            <a:ext cx="37095204" cy="556428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DC7F7A8-B4FD-6539-A6B5-C3245B93BBD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2" y="-1181101"/>
            <a:ext cx="18557877" cy="127254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D3646E-B52C-8701-4B65-CEAB4ADFF0E4}"/>
              </a:ext>
            </a:extLst>
          </p:cNvPr>
          <p:cNvSpPr/>
          <p:nvPr/>
        </p:nvSpPr>
        <p:spPr>
          <a:xfrm>
            <a:off x="-1143000" y="-2150914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C93316F4-9940-D626-26F8-994B43991A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7FDDDCBA-E4A0-9AEB-2B22-4E7F81F0BC2D}"/>
              </a:ext>
            </a:extLst>
          </p:cNvPr>
          <p:cNvSpPr txBox="1"/>
          <p:nvPr/>
        </p:nvSpPr>
        <p:spPr>
          <a:xfrm>
            <a:off x="5238985" y="1888651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Key Tables and Relationships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Warning">
                <a:extLst>
                  <a:ext uri="{FF2B5EF4-FFF2-40B4-BE49-F238E27FC236}">
                    <a16:creationId xmlns:a16="http://schemas.microsoft.com/office/drawing/2014/main" id="{A2ECA674-0E72-A58A-D1B8-CFAA8CEF67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690963" y="-3671267"/>
              <a:ext cx="1726098" cy="155329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26098" cy="155329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47" ay="-139935" az="-423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34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Warning">
                <a:extLst>
                  <a:ext uri="{FF2B5EF4-FFF2-40B4-BE49-F238E27FC236}">
                    <a16:creationId xmlns:a16="http://schemas.microsoft.com/office/drawing/2014/main" id="{A2ECA674-0E72-A58A-D1B8-CFAA8CEF67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690963" y="-3671267"/>
                <a:ext cx="1726098" cy="155329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956FFFC-34E2-C8D3-98BF-527E3C3051E2}"/>
              </a:ext>
            </a:extLst>
          </p:cNvPr>
          <p:cNvSpPr/>
          <p:nvPr/>
        </p:nvSpPr>
        <p:spPr>
          <a:xfrm rot="15227353">
            <a:off x="-7238530" y="6553200"/>
            <a:ext cx="6324600" cy="6096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5A759E9-DF1F-B79C-421C-590D511D42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200000">
            <a:off x="-4443944" y="1167814"/>
            <a:ext cx="438008" cy="312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67A6B8-2D48-CC1B-93EA-C4FD28FFB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71" y="3122251"/>
            <a:ext cx="13878657" cy="1195388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BDA1C631-B81B-4558-6100-8FB0EDB9A300}"/>
              </a:ext>
            </a:extLst>
          </p:cNvPr>
          <p:cNvSpPr txBox="1"/>
          <p:nvPr/>
        </p:nvSpPr>
        <p:spPr>
          <a:xfrm>
            <a:off x="4514848" y="4935686"/>
            <a:ext cx="9258301" cy="3103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Aft>
                <a:spcPts val="800"/>
              </a:spcAft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Farmer Table: Manages farmer details.</a:t>
            </a:r>
          </a:p>
          <a:p>
            <a:pPr algn="just">
              <a:spcAft>
                <a:spcPts val="800"/>
              </a:spcAft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Crop Table: Tracks crops, production costs, and health.</a:t>
            </a:r>
          </a:p>
          <a:p>
            <a:pPr algn="just">
              <a:spcAft>
                <a:spcPts val="800"/>
              </a:spcAft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Weather Data Table: Captures weather data for informed decisions.</a:t>
            </a:r>
          </a:p>
          <a:p>
            <a:pPr algn="just">
              <a:spcAft>
                <a:spcPts val="800"/>
              </a:spcAft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Loan Table: Monitors financial aid and repayments.</a:t>
            </a:r>
          </a:p>
          <a:p>
            <a:pPr algn="just">
              <a:spcAft>
                <a:spcPts val="800"/>
              </a:spcAft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Interconnections allow comprehensive analysis of operations.</a:t>
            </a:r>
            <a:endParaRPr lang="en-US" sz="25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F705522D-2B29-5D13-6F2C-77F7D9B8EB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9710958"/>
                  </p:ext>
                </p:extLst>
              </p:nvPr>
            </p:nvGraphicFramePr>
            <p:xfrm>
              <a:off x="18875253" y="-2319722"/>
              <a:ext cx="13383466" cy="1316269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3383466" cy="13162698"/>
                    </a:xfrm>
                    <a:prstGeom prst="rect">
                      <a:avLst/>
                    </a:prstGeom>
                  </am3d:spPr>
                  <am3d:camera>
                    <am3d:pos x="0" y="0" z="62627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1072" d="1000000"/>
                    <am3d:preTrans dx="-17838" dy="2" dz="-107035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46158" ay="1675827" az="-20991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951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F705522D-2B29-5D13-6F2C-77F7D9B8EB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75253" y="-2319722"/>
                <a:ext cx="13383466" cy="13162698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41BB5099-54E1-3CE9-EFE9-AA1A53025B2B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39EF48-C1FA-9002-3863-1F93AC9CB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354643E-EDF5-191A-2620-6A0672809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1733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E4128F-EFE9-CC5D-1DC7-E86906ABD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185" y="-1181100"/>
            <a:ext cx="18622370" cy="139667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E52B6B-CAE0-87DC-436C-048E7236520A}"/>
              </a:ext>
            </a:extLst>
          </p:cNvPr>
          <p:cNvSpPr/>
          <p:nvPr/>
        </p:nvSpPr>
        <p:spPr>
          <a:xfrm>
            <a:off x="-2266342" y="-1678998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229473" y="4319122"/>
            <a:ext cx="12452942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endParaRPr lang="en-US" sz="4000" dirty="0">
              <a:solidFill>
                <a:srgbClr val="FFFFFF"/>
              </a:solidFill>
              <a:latin typeface="Open Sans Extra Bold"/>
            </a:endParaRP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Open Sans Extra Bold"/>
              </a:rPr>
              <a:t>Empowering Urban </a:t>
            </a:r>
            <a:r>
              <a:rPr lang="en-US" sz="4000" dirty="0">
                <a:solidFill>
                  <a:srgbClr val="5CE1E6"/>
                </a:solidFill>
                <a:latin typeface="Open Sans Extra Bold"/>
              </a:rPr>
              <a:t>Farms </a:t>
            </a:r>
            <a:r>
              <a:rPr lang="en-US" sz="4000" dirty="0">
                <a:solidFill>
                  <a:srgbClr val="FFFFFF"/>
                </a:solidFill>
                <a:latin typeface="Open Sans Extra Bold"/>
              </a:rPr>
              <a:t>with </a:t>
            </a:r>
          </a:p>
          <a:p>
            <a:pPr algn="ctr"/>
            <a:r>
              <a:rPr lang="en-US" sz="4000" dirty="0">
                <a:solidFill>
                  <a:srgbClr val="FFFFFF"/>
                </a:solidFill>
                <a:latin typeface="Open Sans Extra Bold"/>
              </a:rPr>
              <a:t>Smart Optimization</a:t>
            </a:r>
            <a:endParaRPr lang="en-US" sz="4000" dirty="0">
              <a:solidFill>
                <a:srgbClr val="5CE1E6"/>
              </a:solidFill>
              <a:latin typeface="Open Sans Extra Bol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CC94463-4D20-5A11-6C57-53EA3AD2C6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648200" y="4885744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E368A47F-4C9E-3EEE-3151-C1BBEEA46868}"/>
              </a:ext>
            </a:extLst>
          </p:cNvPr>
          <p:cNvSpPr txBox="1"/>
          <p:nvPr/>
        </p:nvSpPr>
        <p:spPr>
          <a:xfrm>
            <a:off x="3013387" y="3180182"/>
            <a:ext cx="1245294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8000" dirty="0">
                <a:solidFill>
                  <a:srgbClr val="FFFFFF"/>
                </a:solidFill>
                <a:latin typeface="Open Sans Extra Bold"/>
              </a:rPr>
              <a:t>Farmigo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23B7C9-515F-A649-EC0B-0481FE78A7E0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-3317748" y="1485900"/>
            <a:ext cx="384048" cy="381421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83ED3101-F9CC-733A-B935-847886C8CA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0582D6-DA87-6A0E-806C-8AAE841AFD7F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-7467600" y="9639300"/>
            <a:ext cx="384048" cy="381421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2C91FA51-E8A0-981E-DD4D-919315778D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984693-C7B9-D832-3AC3-68BE24335DBE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-5029200" y="5718351"/>
            <a:ext cx="384048" cy="381421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9C31893-6366-B0DF-0C39-B2107A7ED4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547C054-A847-74D9-4606-8D24D031A129}"/>
              </a:ext>
            </a:extLst>
          </p:cNvPr>
          <p:cNvGrpSpPr/>
          <p:nvPr/>
        </p:nvGrpSpPr>
        <p:grpSpPr>
          <a:xfrm>
            <a:off x="5486400" y="3005520"/>
            <a:ext cx="1365182" cy="1405768"/>
            <a:chOff x="5486400" y="3005520"/>
            <a:chExt cx="1365182" cy="140576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98119A-62FA-621F-7F73-9DB7F0826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3B00E35-EA84-0566-C5C4-2156E3F20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8121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CBF87-BBB8-CEAD-6161-5E4011D3D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7513DBB-240B-B041-9795-D528C7F37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44561" y="-395911"/>
            <a:ext cx="39066017" cy="2474181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40A20E-9E4E-DEC6-72AF-34CD57FD6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15624" y="-19248904"/>
            <a:ext cx="32523204" cy="487848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24A305-6AC2-A7B4-F1C3-028664D1D62F}"/>
              </a:ext>
            </a:extLst>
          </p:cNvPr>
          <p:cNvSpPr/>
          <p:nvPr/>
        </p:nvSpPr>
        <p:spPr>
          <a:xfrm>
            <a:off x="-2004820" y="-1530972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51E8AE67-C342-AAA5-4B13-22203FE87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B79D1814-AE19-4E0E-760D-866A0693C754}"/>
              </a:ext>
            </a:extLst>
          </p:cNvPr>
          <p:cNvSpPr txBox="1"/>
          <p:nvPr/>
        </p:nvSpPr>
        <p:spPr>
          <a:xfrm>
            <a:off x="5238985" y="538853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Data Insertion Examples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Warning">
                <a:extLst>
                  <a:ext uri="{FF2B5EF4-FFF2-40B4-BE49-F238E27FC236}">
                    <a16:creationId xmlns:a16="http://schemas.microsoft.com/office/drawing/2014/main" id="{9B2920BF-1617-DC20-BC26-848B82A73AB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690963" y="-3671267"/>
              <a:ext cx="1726098" cy="155329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26098" cy="155329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47" ay="-139935" az="-423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34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Warning">
                <a:extLst>
                  <a:ext uri="{FF2B5EF4-FFF2-40B4-BE49-F238E27FC236}">
                    <a16:creationId xmlns:a16="http://schemas.microsoft.com/office/drawing/2014/main" id="{9B2920BF-1617-DC20-BC26-848B82A73A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690963" y="-3671267"/>
                <a:ext cx="1726098" cy="155329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889A87-B6EE-4C60-37F6-5ED0E1991FD2}"/>
              </a:ext>
            </a:extLst>
          </p:cNvPr>
          <p:cNvSpPr/>
          <p:nvPr/>
        </p:nvSpPr>
        <p:spPr>
          <a:xfrm rot="15227353">
            <a:off x="-7238530" y="6553200"/>
            <a:ext cx="6324600" cy="6096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58652F7-D3EC-7AED-3A58-3123CBCB28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200000">
            <a:off x="-4443944" y="1167814"/>
            <a:ext cx="438008" cy="31218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CF1BEC8D-99CD-32AE-23E0-ACE3A46C0A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2413510"/>
                  </p:ext>
                </p:extLst>
              </p:nvPr>
            </p:nvGraphicFramePr>
            <p:xfrm>
              <a:off x="6778505" y="1161354"/>
              <a:ext cx="9075321" cy="8788548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075321" cy="8788548"/>
                    </a:xfrm>
                    <a:prstGeom prst="rect">
                      <a:avLst/>
                    </a:prstGeom>
                  </am3d:spPr>
                  <am3d:camera>
                    <am3d:pos x="0" y="0" z="62627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1072" d="1000000"/>
                    <am3d:preTrans dx="-17838" dy="2" dz="-10703585"/>
                    <am3d:scale>
                      <am3d:sx n="1000000" d="1000000"/>
                      <am3d:sy n="1000000" d="1000000"/>
                      <am3d:sz n="1000000" d="1000000"/>
                    </am3d:scale>
                    <am3d:rot ax="-64622" ay="-1500986" az="273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2617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CF1BEC8D-99CD-32AE-23E0-ACE3A46C0A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78505" y="1161354"/>
                <a:ext cx="9075321" cy="8788548"/>
              </a:xfrm>
              <a:prstGeom prst="rect">
                <a:avLst/>
              </a:prstGeom>
            </p:spPr>
          </p:pic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D0CE2584-937E-A7CD-9641-D575478E1EA3}"/>
              </a:ext>
            </a:extLst>
          </p:cNvPr>
          <p:cNvSpPr/>
          <p:nvPr/>
        </p:nvSpPr>
        <p:spPr>
          <a:xfrm flipH="1">
            <a:off x="9945711" y="3884750"/>
            <a:ext cx="313176" cy="3248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B6C9BB-38C8-8A9C-631D-4CD36226FF06}"/>
              </a:ext>
            </a:extLst>
          </p:cNvPr>
          <p:cNvCxnSpPr>
            <a:cxnSpLocks/>
          </p:cNvCxnSpPr>
          <p:nvPr/>
        </p:nvCxnSpPr>
        <p:spPr>
          <a:xfrm flipV="1">
            <a:off x="7073600" y="4097856"/>
            <a:ext cx="2872111" cy="5524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2BB50A50-B4CC-B614-7871-581000DEB9CB}"/>
              </a:ext>
            </a:extLst>
          </p:cNvPr>
          <p:cNvSpPr txBox="1"/>
          <p:nvPr/>
        </p:nvSpPr>
        <p:spPr>
          <a:xfrm>
            <a:off x="2209800" y="4561326"/>
            <a:ext cx="769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Farmers</a:t>
            </a:r>
            <a:endParaRPr lang="en-US" sz="25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9B4EDF07-23BF-176E-3E14-674B3F7871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4772775"/>
                  </p:ext>
                </p:extLst>
              </p:nvPr>
            </p:nvGraphicFramePr>
            <p:xfrm>
              <a:off x="-11465263" y="-522482"/>
              <a:ext cx="10504697" cy="11229306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0504697" cy="11229306"/>
                    </a:xfrm>
                    <a:prstGeom prst="rect">
                      <a:avLst/>
                    </a:prstGeom>
                  </am3d:spPr>
                  <am3d:camera>
                    <am3d:pos x="0" y="0" z="665193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27386" d="1000000"/>
                    <am3d:preTrans dx="-20293" dy="2" dz="-12175778"/>
                    <am3d:scale>
                      <am3d:sx n="1000000" d="1000000"/>
                      <am3d:sy n="1000000" d="1000000"/>
                      <am3d:sz n="1000000" d="1000000"/>
                    </am3d:scale>
                    <am3d:rot ax="-180300" ay="-1345004" az="68811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53743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9B4EDF07-23BF-176E-3E14-674B3F7871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11465263" y="-522482"/>
                <a:ext cx="10504697" cy="11229306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3F38357D-3751-F854-6692-C02E11B58E47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8562F19-6AE9-E586-80FC-2A56AFDF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22DF90-7EC2-BFBD-E2FA-88095C318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336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16283-DFE4-412B-0BB7-85ABE513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8DB1585B-6DE4-7ACB-C6D6-260EDB98E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8018" y="-718364"/>
            <a:ext cx="22714917" cy="15152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7D2FC7E-3754-AD35-171A-4FD7D970A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594" y="-395911"/>
            <a:ext cx="20974050" cy="1328356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8F14472-E557-F977-4199-FEAD475CC67E}"/>
              </a:ext>
            </a:extLst>
          </p:cNvPr>
          <p:cNvSpPr/>
          <p:nvPr/>
        </p:nvSpPr>
        <p:spPr>
          <a:xfrm>
            <a:off x="-1666759" y="-1064870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FD7744E-5E16-1855-8DCD-40B8775FAD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8BB9796F-E776-3284-833C-44CB2C06B9D1}"/>
              </a:ext>
            </a:extLst>
          </p:cNvPr>
          <p:cNvSpPr txBox="1"/>
          <p:nvPr/>
        </p:nvSpPr>
        <p:spPr>
          <a:xfrm>
            <a:off x="5238985" y="538853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Data Insertion Examples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Warning">
                <a:extLst>
                  <a:ext uri="{FF2B5EF4-FFF2-40B4-BE49-F238E27FC236}">
                    <a16:creationId xmlns:a16="http://schemas.microsoft.com/office/drawing/2014/main" id="{662A4581-0EA0-0FC3-C5CC-2340DCAF4AD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6690963" y="-3671267"/>
              <a:ext cx="1726098" cy="155329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26098" cy="1553294"/>
                    </a:xfrm>
                    <a:prstGeom prst="rect">
                      <a:avLst/>
                    </a:prstGeom>
                  </am3d:spPr>
                  <am3d:camera>
                    <am3d:pos x="0" y="0" z="6335163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271560" d="1000000"/>
                    <am3d:preTrans dx="0" dy="-16278167" dz="-46406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047" ay="-139935" az="-4238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3448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Warning">
                <a:extLst>
                  <a:ext uri="{FF2B5EF4-FFF2-40B4-BE49-F238E27FC236}">
                    <a16:creationId xmlns:a16="http://schemas.microsoft.com/office/drawing/2014/main" id="{662A4581-0EA0-0FC3-C5CC-2340DCAF4A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6690963" y="-3671267"/>
                <a:ext cx="1726098" cy="155329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D547E7-D39C-1304-C325-45EE43222F76}"/>
              </a:ext>
            </a:extLst>
          </p:cNvPr>
          <p:cNvSpPr/>
          <p:nvPr/>
        </p:nvSpPr>
        <p:spPr>
          <a:xfrm rot="15227353">
            <a:off x="-7238530" y="6553200"/>
            <a:ext cx="6324600" cy="6096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07115C0-FBBD-ECE4-3DD1-76E3389C116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6200000">
            <a:off x="-4443944" y="1167814"/>
            <a:ext cx="438008" cy="31218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C4EC880-EB53-3590-54EB-A8EAB257F9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6068395"/>
                  </p:ext>
                </p:extLst>
              </p:nvPr>
            </p:nvGraphicFramePr>
            <p:xfrm>
              <a:off x="2529885" y="1077287"/>
              <a:ext cx="7696200" cy="8670860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7696200" cy="8670860"/>
                    </a:xfrm>
                    <a:prstGeom prst="rect">
                      <a:avLst/>
                    </a:prstGeom>
                  </am3d:spPr>
                  <am3d:camera>
                    <am3d:pos x="0" y="0" z="665193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27386" d="1000000"/>
                    <am3d:preTrans dx="-20293" dy="2" dz="-12175778"/>
                    <am3d:scale>
                      <am3d:sx n="1000000" d="1000000"/>
                      <am3d:sy n="1000000" d="1000000"/>
                      <am3d:sz n="1000000" d="1000000"/>
                    </am3d:scale>
                    <am3d:rot ax="-169719" ay="1693023" az="-80295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15049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C4EC880-EB53-3590-54EB-A8EAB257F9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29885" y="1077287"/>
                <a:ext cx="7696200" cy="86708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8ADE4E7B-2B29-B2CE-F8E4-CE941B63F256}"/>
              </a:ext>
            </a:extLst>
          </p:cNvPr>
          <p:cNvSpPr/>
          <p:nvPr/>
        </p:nvSpPr>
        <p:spPr>
          <a:xfrm flipH="1">
            <a:off x="7348617" y="3802295"/>
            <a:ext cx="313176" cy="32485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50D67F-C19C-7864-9235-848D9E1CF378}"/>
              </a:ext>
            </a:extLst>
          </p:cNvPr>
          <p:cNvCxnSpPr>
            <a:cxnSpLocks/>
          </p:cNvCxnSpPr>
          <p:nvPr/>
        </p:nvCxnSpPr>
        <p:spPr>
          <a:xfrm>
            <a:off x="7661793" y="3996421"/>
            <a:ext cx="2472807" cy="510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7" name="TextBox 4">
            <a:extLst>
              <a:ext uri="{FF2B5EF4-FFF2-40B4-BE49-F238E27FC236}">
                <a16:creationId xmlns:a16="http://schemas.microsoft.com/office/drawing/2014/main" id="{892770F7-869B-9A24-5E98-67CA6D272CE4}"/>
              </a:ext>
            </a:extLst>
          </p:cNvPr>
          <p:cNvSpPr txBox="1"/>
          <p:nvPr/>
        </p:nvSpPr>
        <p:spPr>
          <a:xfrm>
            <a:off x="7189950" y="4506501"/>
            <a:ext cx="7696200" cy="384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Landlords</a:t>
            </a:r>
            <a:endParaRPr lang="en-US" sz="2500" dirty="0">
              <a:solidFill>
                <a:srgbClr val="FFFFFF"/>
              </a:solidFill>
              <a:latin typeface="Open Sans Extra Bold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E7232568-C1A1-CA62-409D-875FC14C80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5619423"/>
                  </p:ext>
                </p:extLst>
              </p:nvPr>
            </p:nvGraphicFramePr>
            <p:xfrm>
              <a:off x="-8821125" y="2663331"/>
              <a:ext cx="6578189" cy="6716798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6578189" cy="6716798"/>
                    </a:xfrm>
                    <a:prstGeom prst="rect">
                      <a:avLst/>
                    </a:prstGeom>
                  </am3d:spPr>
                  <am3d:camera>
                    <am3d:pos x="0" y="0" z="62627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91072" d="1000000"/>
                    <am3d:preTrans dx="-17838" dy="2" dz="-10703585"/>
                    <am3d:scale>
                      <am3d:sx n="1000000" d="1000000"/>
                      <am3d:sy n="1000000" d="1000000"/>
                      <am3d:sz n="1000000" d="1000000"/>
                    </am3d:scale>
                    <am3d:rot ax="-92305" ay="1837772" az="-47056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93406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E7232568-C1A1-CA62-409D-875FC14C80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8821125" y="2663331"/>
                <a:ext cx="6578189" cy="6716798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53D72DE7-BF7B-D1F4-A1F5-C63023366A5A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437C30-66E9-2330-D480-808FBF78B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84970FA-07D7-D3BA-1442-DC3B3EEE2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867D7733-6C6D-4831-6BF6-BB4EAB7A17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5738821"/>
                  </p:ext>
                </p:extLst>
              </p:nvPr>
            </p:nvGraphicFramePr>
            <p:xfrm>
              <a:off x="1277495" y="-7845876"/>
              <a:ext cx="17523519" cy="4469766"/>
            </p:xfrm>
            <a:graphic>
              <a:graphicData uri="http://schemas.microsoft.com/office/drawing/2017/model3d">
                <am3d:model3d r:embed="rId17">
                  <am3d:spPr>
                    <a:xfrm>
                      <a:off x="0" y="0"/>
                      <a:ext cx="17523519" cy="4469766"/>
                    </a:xfrm>
                    <a:prstGeom prst="rect">
                      <a:avLst/>
                    </a:prstGeom>
                  </am3d:spPr>
                  <am3d:camera>
                    <am3d:pos x="0" y="0" z="518027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29" d="1000000"/>
                    <am3d:preTrans dx="1181247" dy="159375" dz="-562495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32046" ay="13004" az="-20170"/>
                    <am3d:postTrans dx="0" dy="0" dz="0"/>
                  </am3d:trans>
                  <am3d:raster rName="Office3DRenderer" rVer="16.0.8326">
                    <am3d:blip r:embed="rId18"/>
                  </am3d:raster>
                  <am3d:objViewport viewportSz="1804695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867D7733-6C6D-4831-6BF6-BB4EAB7A17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7495" y="-7845876"/>
                <a:ext cx="17523519" cy="44697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3221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86D53-16AD-DC18-2379-B24DFFA6C3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980A60C-9F98-EC4D-04A8-9FA4575E1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2352" y="-1093828"/>
            <a:ext cx="27398295" cy="182769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EAC3F4-118D-4E89-23C7-82A4D500D215}"/>
              </a:ext>
            </a:extLst>
          </p:cNvPr>
          <p:cNvSpPr/>
          <p:nvPr/>
        </p:nvSpPr>
        <p:spPr>
          <a:xfrm>
            <a:off x="-6490046" y="-1093828"/>
            <a:ext cx="27292645" cy="15712993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08CD41F8-14A5-D983-316A-AECB18FEB5BA}"/>
              </a:ext>
            </a:extLst>
          </p:cNvPr>
          <p:cNvSpPr txBox="1"/>
          <p:nvPr/>
        </p:nvSpPr>
        <p:spPr>
          <a:xfrm>
            <a:off x="6858000" y="952500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Advanced Features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D76582-C9A8-39BC-6C4E-2CF10175AF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30" y="3281205"/>
            <a:ext cx="13878657" cy="11953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74B44CD8-62A2-21F8-434C-1B89C98956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5661389"/>
                  </p:ext>
                </p:extLst>
              </p:nvPr>
            </p:nvGraphicFramePr>
            <p:xfrm>
              <a:off x="1574474" y="2025253"/>
              <a:ext cx="15139051" cy="698604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139051" cy="6986042"/>
                    </a:xfrm>
                    <a:prstGeom prst="rect">
                      <a:avLst/>
                    </a:prstGeom>
                  </am3d:spPr>
                  <am3d:camera>
                    <am3d:pos x="0" y="0" z="518027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29" d="1000000"/>
                    <am3d:preTrans dx="1181247" dy="159375" dz="-562495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80469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74B44CD8-62A2-21F8-434C-1B89C98956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4474" y="2025253"/>
                <a:ext cx="15139051" cy="6986042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EEC188B-61D2-70ED-0337-17361EF0E467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7C6467-F083-4D3E-7994-D5A2038BB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44F8C81-3738-7E83-5A62-3DEF97231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76B9AD3B-F797-FD83-BFBB-C2433D0053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15880"/>
                  </p:ext>
                </p:extLst>
              </p:nvPr>
            </p:nvGraphicFramePr>
            <p:xfrm>
              <a:off x="23030193" y="434799"/>
              <a:ext cx="2824339" cy="1032181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824339" cy="10321813"/>
                    </a:xfrm>
                    <a:prstGeom prst="rect">
                      <a:avLst/>
                    </a:prstGeom>
                  </am3d:spPr>
                  <am3d:camera>
                    <am3d:pos x="0" y="0" z="665193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27386" d="1000000"/>
                    <am3d:preTrans dx="-20293" dy="2" dz="-12175778"/>
                    <am3d:scale>
                      <am3d:sx n="1000000" d="1000000"/>
                      <am3d:sy n="1000000" d="1000000"/>
                      <am3d:sz n="1000000" d="1000000"/>
                    </am3d:scale>
                    <am3d:rot ax="-350294" ay="4436826" az="-336722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15049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76B9AD3B-F797-FD83-BFBB-C2433D0053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3030193" y="434799"/>
                <a:ext cx="2824339" cy="1032181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679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81776-4F8C-C6D5-FAC6-A0F81508D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9A12101-F862-BC52-D23B-4F6CF264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34800" y="-6818221"/>
            <a:ext cx="30915632" cy="20610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331E6-879C-CFDE-7390-B87905825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1692353"/>
            <a:ext cx="26515209" cy="176878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40E9B75-834F-2E3E-52D5-EF0DEEE0FBA2}"/>
              </a:ext>
            </a:extLst>
          </p:cNvPr>
          <p:cNvSpPr/>
          <p:nvPr/>
        </p:nvSpPr>
        <p:spPr>
          <a:xfrm>
            <a:off x="-1524000" y="-190500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E127CB2-52FC-690B-9487-02740C8FAC70}"/>
              </a:ext>
            </a:extLst>
          </p:cNvPr>
          <p:cNvSpPr txBox="1"/>
          <p:nvPr/>
        </p:nvSpPr>
        <p:spPr>
          <a:xfrm>
            <a:off x="10878448" y="3327167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Advanced </a:t>
            </a:r>
            <a:r>
              <a:rPr lang="en-US" sz="4000" dirty="0">
                <a:solidFill>
                  <a:srgbClr val="5CE1E6"/>
                </a:solidFill>
                <a:latin typeface="Open Sans Extra Bold"/>
              </a:rPr>
              <a:t>Features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53C9F0A-D502-06EF-F550-43B53902DF96}"/>
              </a:ext>
            </a:extLst>
          </p:cNvPr>
          <p:cNvSpPr txBox="1"/>
          <p:nvPr/>
        </p:nvSpPr>
        <p:spPr>
          <a:xfrm>
            <a:off x="10878448" y="4159066"/>
            <a:ext cx="6037952" cy="17697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Weather Data Integration: Records   temperature, rainfall, and humidity.</a:t>
            </a:r>
          </a:p>
          <a:p>
            <a:pPr algn="just">
              <a:spcBef>
                <a:spcPts val="1800"/>
              </a:spcBef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Crop Health Monitoring: Status updates with inspection dates.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1252A9-1F73-46D2-4624-9F63E6F0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30" y="3281205"/>
            <a:ext cx="13878657" cy="11953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AC806116-2C7F-9C34-EBA9-7B06217507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6849650"/>
                  </p:ext>
                </p:extLst>
              </p:nvPr>
            </p:nvGraphicFramePr>
            <p:xfrm>
              <a:off x="-533400" y="1820685"/>
              <a:ext cx="12386509" cy="634083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386509" cy="6340830"/>
                    </a:xfrm>
                    <a:prstGeom prst="rect">
                      <a:avLst/>
                    </a:prstGeom>
                  </am3d:spPr>
                  <am3d:camera>
                    <am3d:pos x="0" y="0" z="518027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29" d="1000000"/>
                    <am3d:preTrans dx="1181247" dy="159375" dz="-5624956"/>
                    <am3d:scale>
                      <am3d:sx n="1000000" d="1000000"/>
                      <am3d:sy n="1000000" d="1000000"/>
                      <am3d:sz n="1000000" d="1000000"/>
                    </am3d:scale>
                    <am3d:rot ax="-48306" ay="1490365" az="-2029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38629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AC806116-2C7F-9C34-EBA9-7B06217507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533400" y="1820685"/>
                <a:ext cx="12386509" cy="6340830"/>
              </a:xfrm>
              <a:prstGeom prst="rect">
                <a:avLst/>
              </a:prstGeom>
            </p:spPr>
          </p:pic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F16A389-3BA7-7EC3-67C9-C6A989B53418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791D861-94C7-C2C5-D6E4-F9DFB8B19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7FF7F6-5B66-B087-E2A0-F07776BD5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D3355FC8-1866-FA72-6E8D-89379BD7B5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7975174"/>
                  </p:ext>
                </p:extLst>
              </p:nvPr>
            </p:nvGraphicFramePr>
            <p:xfrm>
              <a:off x="23128180" y="-17929356"/>
              <a:ext cx="10323620" cy="8827636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0323620" cy="8827636"/>
                    </a:xfrm>
                    <a:prstGeom prst="rect">
                      <a:avLst/>
                    </a:prstGeom>
                  </am3d:spPr>
                  <am3d:camera>
                    <am3d:pos x="0" y="0" z="618876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472" d="1000000"/>
                    <am3d:preTrans dx="-15" dy="2" dz="-1409910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4702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D3355FC8-1866-FA72-6E8D-89379BD7B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128180" y="-17929356"/>
                <a:ext cx="10323620" cy="8827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9443EC5C-80F6-5807-117A-734C50D038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15433840"/>
                  </p:ext>
                </p:extLst>
              </p:nvPr>
            </p:nvGraphicFramePr>
            <p:xfrm>
              <a:off x="-12114430" y="-18783300"/>
              <a:ext cx="15982266" cy="9410008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5982266" cy="9410008"/>
                    </a:xfrm>
                    <a:prstGeom prst="rect">
                      <a:avLst/>
                    </a:prstGeom>
                  </am3d:spPr>
                  <am3d:camera>
                    <am3d:pos x="0" y="0" z="545835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8633" d="1000000"/>
                    <am3d:preTrans dx="-13840" dy="13840" dz="-830124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00748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9443EC5C-80F6-5807-117A-734C50D038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2114430" y="-18783300"/>
                <a:ext cx="15982266" cy="94100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5076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1E06D-419F-EFFC-E5C1-560CBF7D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014166-C1DA-BABC-7D0F-1AD64E2050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4618" y="-38100"/>
            <a:ext cx="20745450" cy="13830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B68639-30C8-08AE-788F-ECF89B018358}"/>
              </a:ext>
            </a:extLst>
          </p:cNvPr>
          <p:cNvSpPr/>
          <p:nvPr/>
        </p:nvSpPr>
        <p:spPr>
          <a:xfrm>
            <a:off x="-2362200" y="-419100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8D948CAC-B989-1372-52B9-4AEC0BDE1982}"/>
              </a:ext>
            </a:extLst>
          </p:cNvPr>
          <p:cNvSpPr txBox="1"/>
          <p:nvPr/>
        </p:nvSpPr>
        <p:spPr>
          <a:xfrm>
            <a:off x="6781800" y="1562100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Query Examples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864B1FE-B337-F1BB-BBE2-15D63D6C7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30" y="3281205"/>
            <a:ext cx="13878657" cy="11953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82B8757-D4B5-A522-B520-4E0BFC166F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1142878"/>
                  </p:ext>
                </p:extLst>
              </p:nvPr>
            </p:nvGraphicFramePr>
            <p:xfrm>
              <a:off x="10111462" y="2849384"/>
              <a:ext cx="5707257" cy="48802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5707257" cy="4880225"/>
                    </a:xfrm>
                    <a:prstGeom prst="rect">
                      <a:avLst/>
                    </a:prstGeom>
                  </am3d:spPr>
                  <am3d:camera>
                    <am3d:pos x="0" y="0" z="618876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472" d="1000000"/>
                    <am3d:preTrans dx="-15" dy="2" dz="-1409910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8127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82B8757-D4B5-A522-B520-4E0BFC166F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1462" y="2849384"/>
                <a:ext cx="5707257" cy="4880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FF4F1407-4B9A-1D51-6F7B-790C42A6A2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2416163"/>
                  </p:ext>
                </p:extLst>
              </p:nvPr>
            </p:nvGraphicFramePr>
            <p:xfrm>
              <a:off x="1189525" y="3046669"/>
              <a:ext cx="7618582" cy="4485654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7618582" cy="4485654"/>
                    </a:xfrm>
                    <a:prstGeom prst="rect">
                      <a:avLst/>
                    </a:prstGeom>
                  </am3d:spPr>
                  <am3d:camera>
                    <am3d:pos x="0" y="0" z="545835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8633" d="1000000"/>
                    <am3d:preTrans dx="-13840" dy="13840" dz="-830124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5694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FF4F1407-4B9A-1D51-6F7B-790C42A6A2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9525" y="3046669"/>
                <a:ext cx="7618582" cy="4485654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06B7D247-81D6-8FED-1115-7821B93D30D8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136919-5FDE-9610-F5D0-7DE7573A0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F7B9F00-6535-22E9-5C0C-3D27B996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C4FC3F21-F7C4-74D2-7E91-1522CF2F64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60082002"/>
                  </p:ext>
                </p:extLst>
              </p:nvPr>
            </p:nvGraphicFramePr>
            <p:xfrm>
              <a:off x="-8867941" y="220589"/>
              <a:ext cx="671638" cy="944222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671638" cy="9442221"/>
                    </a:xfrm>
                    <a:prstGeom prst="rect">
                      <a:avLst/>
                    </a:prstGeom>
                  </am3d:spPr>
                  <am3d:camera>
                    <am3d:pos x="0" y="0" z="518027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29" d="1000000"/>
                    <am3d:preTrans dx="1181247" dy="159375" dz="-5624956"/>
                    <am3d:scale>
                      <am3d:sx n="1000000" d="1000000"/>
                      <am3d:sy n="1000000" d="1000000"/>
                      <am3d:sz n="1000000" d="1000000"/>
                    </am3d:scale>
                    <am3d:rot ax="-6857402" ay="5091319" az="-6862613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38629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C4FC3F21-F7C4-74D2-7E91-1522CF2F64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8867941" y="220589"/>
                <a:ext cx="671638" cy="94422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571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89BE4-1642-4A58-616D-3C1B1F575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79DFBB-C338-61A3-4635-6DBD7633B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581" y="-908696"/>
            <a:ext cx="20745450" cy="13830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69AAD1-7CDE-9192-B5EE-4525B25C1CAF}"/>
              </a:ext>
            </a:extLst>
          </p:cNvPr>
          <p:cNvSpPr/>
          <p:nvPr/>
        </p:nvSpPr>
        <p:spPr>
          <a:xfrm>
            <a:off x="-1521056" y="-1104900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BD80BE96-790D-7E7D-FD09-3E3FB5AF843D}"/>
              </a:ext>
            </a:extLst>
          </p:cNvPr>
          <p:cNvSpPr txBox="1"/>
          <p:nvPr/>
        </p:nvSpPr>
        <p:spPr>
          <a:xfrm>
            <a:off x="6781800" y="870347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Query Examples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04E821-89E2-658A-90B3-4E03FE444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30" y="3281205"/>
            <a:ext cx="13878657" cy="11953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835353D-0F80-520A-6387-476F762BA7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9057758"/>
                  </p:ext>
                </p:extLst>
              </p:nvPr>
            </p:nvGraphicFramePr>
            <p:xfrm>
              <a:off x="6641855" y="4961007"/>
              <a:ext cx="2445230" cy="209089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445230" cy="2090895"/>
                    </a:xfrm>
                    <a:prstGeom prst="rect">
                      <a:avLst/>
                    </a:prstGeom>
                  </am3d:spPr>
                  <am3d:camera>
                    <am3d:pos x="0" y="0" z="618876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472" d="1000000"/>
                    <am3d:preTrans dx="-15" dy="2" dz="-1409910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4823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835353D-0F80-520A-6387-476F762BA7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41855" y="4961007"/>
                <a:ext cx="2445230" cy="2090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E3051717-E010-537B-D733-80367FEC57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4039303"/>
                  </p:ext>
                </p:extLst>
              </p:nvPr>
            </p:nvGraphicFramePr>
            <p:xfrm>
              <a:off x="936602" y="1500650"/>
              <a:ext cx="13547385" cy="838305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3547385" cy="8383053"/>
                    </a:xfrm>
                    <a:prstGeom prst="rect">
                      <a:avLst/>
                    </a:prstGeom>
                  </am3d:spPr>
                  <am3d:camera>
                    <am3d:pos x="0" y="0" z="545835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8633" d="1000000"/>
                    <am3d:preTrans dx="-13840" dy="13840" dz="-8301242"/>
                    <am3d:scale>
                      <am3d:sx n="1000000" d="1000000"/>
                      <am3d:sy n="1000000" d="1000000"/>
                      <am3d:sz n="1000000" d="1000000"/>
                    </am3d:scale>
                    <am3d:rot ax="-111022" ay="1053993" az="-3351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59664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E3051717-E010-537B-D733-80367FEC5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36602" y="1500650"/>
                <a:ext cx="13547385" cy="8383053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6A8DAF5-4432-EB67-C979-DF71936FE37A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1185BD-4216-F9AB-6B9D-D859196F6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184321-9333-3099-A871-56E27A1B0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096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2B687-0824-245E-1976-A506AF666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1B710F0-8DF6-C180-FF7F-314D599BFF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19273" y="-15201901"/>
            <a:ext cx="23012400" cy="34518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793BFA-7FAF-38B1-322B-9C3DA44EA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58985" y="-372178"/>
            <a:ext cx="29533317" cy="196888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C5A253D-0B36-A9E6-8AA9-B6BA11259312}"/>
              </a:ext>
            </a:extLst>
          </p:cNvPr>
          <p:cNvSpPr/>
          <p:nvPr/>
        </p:nvSpPr>
        <p:spPr>
          <a:xfrm>
            <a:off x="-1397879" y="-1080147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F8720C72-4FA1-70E0-37F5-1854E10C518B}"/>
              </a:ext>
            </a:extLst>
          </p:cNvPr>
          <p:cNvSpPr txBox="1"/>
          <p:nvPr/>
        </p:nvSpPr>
        <p:spPr>
          <a:xfrm>
            <a:off x="5466893" y="647700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Query Examples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39DED3-0697-0845-0084-5CF57A291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30" y="3281205"/>
            <a:ext cx="13878657" cy="11953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BA0CA7B-43D3-6A2A-06B6-39D9799BD4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0641090"/>
                  </p:ext>
                </p:extLst>
              </p:nvPr>
            </p:nvGraphicFramePr>
            <p:xfrm>
              <a:off x="4572000" y="1172278"/>
              <a:ext cx="10366836" cy="922305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366836" cy="9223056"/>
                    </a:xfrm>
                    <a:prstGeom prst="rect">
                      <a:avLst/>
                    </a:prstGeom>
                  </am3d:spPr>
                  <am3d:camera>
                    <am3d:pos x="0" y="0" z="618876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472" d="1000000"/>
                    <am3d:preTrans dx="-15" dy="2" dz="-14099106"/>
                    <am3d:scale>
                      <am3d:sx n="1000000" d="1000000"/>
                      <am3d:sy n="1000000" d="1000000"/>
                      <am3d:sz n="1000000" d="1000000"/>
                    </am3d:scale>
                    <am3d:rot ay="-961595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127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BA0CA7B-43D3-6A2A-06B6-39D9799BD4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1172278"/>
                <a:ext cx="10366836" cy="9223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2ACD564-AA0D-2324-8F62-C39104C994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1970256"/>
                  </p:ext>
                </p:extLst>
              </p:nvPr>
            </p:nvGraphicFramePr>
            <p:xfrm>
              <a:off x="18045300" y="2895804"/>
              <a:ext cx="3569221" cy="622129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569221" cy="6221298"/>
                    </a:xfrm>
                    <a:prstGeom prst="rect">
                      <a:avLst/>
                    </a:prstGeom>
                  </am3d:spPr>
                  <am3d:camera>
                    <am3d:pos x="0" y="0" z="545835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8633" d="1000000"/>
                    <am3d:preTrans dx="-13840" dy="13840" dz="-8301242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8358" ay="4200915" az="10695075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90282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2ACD564-AA0D-2324-8F62-C39104C994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45300" y="2895804"/>
                <a:ext cx="3569221" cy="6221298"/>
              </a:xfrm>
              <a:prstGeom prst="rect">
                <a:avLst/>
              </a:prstGeom>
            </p:spPr>
          </p:pic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26D808C8-D6AA-294A-ABE2-4DD65394B876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973DC8C-3C15-6540-CE4A-670A8B461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1A2F16F-04CC-46E9-B50E-2B4945794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9D952D85-6EE4-8A1A-8A60-3C18D63F17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8291922"/>
                  </p:ext>
                </p:extLst>
              </p:nvPr>
            </p:nvGraphicFramePr>
            <p:xfrm>
              <a:off x="3097422" y="-12193483"/>
              <a:ext cx="10780826" cy="881288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780826" cy="8812889"/>
                    </a:xfrm>
                    <a:prstGeom prst="rect">
                      <a:avLst/>
                    </a:prstGeom>
                  </am3d:spPr>
                  <am3d:camera>
                    <am3d:pos x="0" y="0" z="631335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31" d="1000000"/>
                    <am3d:preTrans dx="-901776" dy="3816498" dz="-5624978"/>
                    <am3d:scale>
                      <am3d:sx n="1000000" d="1000000"/>
                      <am3d:sy n="1000000" d="1000000"/>
                      <am3d:sz n="1000000" d="1000000"/>
                    </am3d:scale>
                    <am3d:rot ax="-9384009" ay="-533743" az="-231900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3584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9D952D85-6EE4-8A1A-8A60-3C18D63F17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97422" y="-12193483"/>
                <a:ext cx="10780826" cy="88128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11199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A3F1B2-B51A-3B61-63F9-518EE0D92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4704A4-D97F-6522-4DB0-82CFEE46A5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5692" y="-17989500"/>
            <a:ext cx="24955168" cy="374327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C618A6-C48E-6BD6-4019-8D36E8C46C15}"/>
              </a:ext>
            </a:extLst>
          </p:cNvPr>
          <p:cNvSpPr/>
          <p:nvPr/>
        </p:nvSpPr>
        <p:spPr>
          <a:xfrm>
            <a:off x="-1249526" y="-1080147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4A0A595-1B50-45A1-0E43-01C2B691A4B8}"/>
              </a:ext>
            </a:extLst>
          </p:cNvPr>
          <p:cNvSpPr txBox="1"/>
          <p:nvPr/>
        </p:nvSpPr>
        <p:spPr>
          <a:xfrm>
            <a:off x="6408574" y="419100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Insights and Reports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B58ECF-6B8D-F6FA-D844-C02A514F9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30" y="3281205"/>
            <a:ext cx="13878657" cy="11953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8033B7B-148A-E8CB-BF41-8C4FAF6E62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6505682"/>
                  </p:ext>
                </p:extLst>
              </p:nvPr>
            </p:nvGraphicFramePr>
            <p:xfrm>
              <a:off x="7166662" y="-16113574"/>
              <a:ext cx="3840845" cy="1189365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40845" cy="11893654"/>
                    </a:xfrm>
                    <a:prstGeom prst="rect">
                      <a:avLst/>
                    </a:prstGeom>
                  </am3d:spPr>
                  <am3d:camera>
                    <am3d:pos x="0" y="0" z="618876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472" d="1000000"/>
                    <am3d:preTrans dx="-15" dy="2" dz="-14099106"/>
                    <am3d:scale>
                      <am3d:sx n="1000000" d="1000000"/>
                      <am3d:sy n="1000000" d="1000000"/>
                      <am3d:sz n="1000000" d="1000000"/>
                    </am3d:scale>
                    <am3d:rot ax="10632313" ay="-4431507" az="-1063891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4127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8033B7B-148A-E8CB-BF41-8C4FAF6E62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6662" y="-16113574"/>
                <a:ext cx="3840845" cy="11893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82576BB0-E504-5912-B9F5-287B77E8303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045300" y="2895804"/>
              <a:ext cx="3569221" cy="622129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3569221" cy="6221298"/>
                    </a:xfrm>
                    <a:prstGeom prst="rect">
                      <a:avLst/>
                    </a:prstGeom>
                  </am3d:spPr>
                  <am3d:camera>
                    <am3d:pos x="0" y="0" z="5458354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68633" d="1000000"/>
                    <am3d:preTrans dx="-13840" dy="13840" dz="-8301242"/>
                    <am3d:scale>
                      <am3d:sx n="1000000" d="1000000"/>
                      <am3d:sy n="1000000" d="1000000"/>
                      <am3d:sz n="1000000" d="1000000"/>
                    </am3d:scale>
                    <am3d:rot ax="10688358" ay="4200915" az="10695075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90282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82576BB0-E504-5912-B9F5-287B77E830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45300" y="2895804"/>
                <a:ext cx="3569221" cy="6221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BC00C37-C99A-F87B-EFE5-D297BC5460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936151"/>
                  </p:ext>
                </p:extLst>
              </p:nvPr>
            </p:nvGraphicFramePr>
            <p:xfrm>
              <a:off x="4267200" y="1343864"/>
              <a:ext cx="9350515" cy="837163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9350515" cy="8371636"/>
                    </a:xfrm>
                    <a:prstGeom prst="rect">
                      <a:avLst/>
                    </a:prstGeom>
                  </am3d:spPr>
                  <am3d:camera>
                    <am3d:pos x="0" y="0" z="631335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31" d="1000000"/>
                    <am3d:preTrans dx="-901776" dy="3816498" dz="-562497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35846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BC00C37-C99A-F87B-EFE5-D297BC5460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67200" y="1343864"/>
                <a:ext cx="9350515" cy="8371636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6A60FC6-70DA-3C97-1D54-0B9A1A2640F2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2ED8BC-E279-044E-ACC2-BBE8EB6C8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1C298E-C0A3-6EA9-D2BC-89D2773A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1953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B6E54-8FD6-FA00-9478-A0AABC17E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291D160-E0D0-2432-79E5-292805D77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1566" y="-2610008"/>
            <a:ext cx="26653346" cy="14992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EC0760-7088-4BCF-43CF-209AC0CB31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5692" y="-17989501"/>
            <a:ext cx="33201822" cy="498027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8578B7-DF74-FDC2-4BCC-A37DCE6E9FB2}"/>
              </a:ext>
            </a:extLst>
          </p:cNvPr>
          <p:cNvSpPr/>
          <p:nvPr/>
        </p:nvSpPr>
        <p:spPr>
          <a:xfrm>
            <a:off x="-1181100" y="-2343993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7AB160E1-D008-840A-319B-6037BEDB2131}"/>
              </a:ext>
            </a:extLst>
          </p:cNvPr>
          <p:cNvSpPr txBox="1"/>
          <p:nvPr/>
        </p:nvSpPr>
        <p:spPr>
          <a:xfrm>
            <a:off x="6477000" y="723900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rgbClr val="5CE1E6"/>
                </a:solidFill>
                <a:latin typeface="Open Sans Extra Bold"/>
              </a:rPr>
              <a:t>Insights</a:t>
            </a:r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 and Reports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38FA59D-92D8-2B2F-AAAE-FC7BC335CA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30" y="3281205"/>
            <a:ext cx="13878657" cy="11953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4C342CD8-BAD9-49D5-AE91-84A65E62F7D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6662" y="-16113574"/>
              <a:ext cx="3840845" cy="1189365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40845" cy="11893654"/>
                    </a:xfrm>
                    <a:prstGeom prst="rect">
                      <a:avLst/>
                    </a:prstGeom>
                  </am3d:spPr>
                  <am3d:camera>
                    <am3d:pos x="0" y="0" z="618876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472" d="1000000"/>
                    <am3d:preTrans dx="-15" dy="2" dz="-14099106"/>
                    <am3d:scale>
                      <am3d:sx n="1000000" d="1000000"/>
                      <am3d:sy n="1000000" d="1000000"/>
                      <am3d:sz n="1000000" d="1000000"/>
                    </am3d:scale>
                    <am3d:rot ax="10632313" ay="-4431507" az="-1063891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127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4C342CD8-BAD9-49D5-AE91-84A65E62F7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6662" y="-16113574"/>
                <a:ext cx="3840845" cy="11893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05CFDA9C-45D5-CA0F-B1B1-C8304D8860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0092805"/>
                  </p:ext>
                </p:extLst>
              </p:nvPr>
            </p:nvGraphicFramePr>
            <p:xfrm>
              <a:off x="805090" y="876300"/>
              <a:ext cx="9663917" cy="9581238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9663917" cy="9581238"/>
                    </a:xfrm>
                    <a:prstGeom prst="rect">
                      <a:avLst/>
                    </a:prstGeom>
                  </am3d:spPr>
                  <am3d:camera>
                    <am3d:pos x="0" y="0" z="631335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31" d="1000000"/>
                    <am3d:preTrans dx="-901776" dy="3816498" dz="-5624978"/>
                    <am3d:scale>
                      <am3d:sx n="1000000" d="1000000"/>
                      <am3d:sy n="1000000" d="1000000"/>
                      <am3d:sz n="1000000" d="1000000"/>
                    </am3d:scale>
                    <am3d:rot ax="-66176" ay="1539760" az="-28663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3584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05CFDA9C-45D5-CA0F-B1B1-C8304D8860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5090" y="876300"/>
                <a:ext cx="9663917" cy="9581238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4">
            <a:extLst>
              <a:ext uri="{FF2B5EF4-FFF2-40B4-BE49-F238E27FC236}">
                <a16:creationId xmlns:a16="http://schemas.microsoft.com/office/drawing/2014/main" id="{605CA8FD-F018-576D-A828-B900BA053B67}"/>
              </a:ext>
            </a:extLst>
          </p:cNvPr>
          <p:cNvSpPr txBox="1"/>
          <p:nvPr/>
        </p:nvSpPr>
        <p:spPr>
          <a:xfrm>
            <a:off x="9982200" y="3695700"/>
            <a:ext cx="7087902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Outstanding Loans: Farmers with unpaid loans.</a:t>
            </a:r>
          </a:p>
          <a:p>
            <a:pPr algn="just"/>
            <a:endParaRPr lang="en-US" sz="1000" dirty="0">
              <a:solidFill>
                <a:schemeClr val="bg1"/>
              </a:solidFill>
              <a:latin typeface="Open Sans Extra Bold"/>
            </a:endParaRPr>
          </a:p>
          <a:p>
            <a:pPr algn="just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Weather Impact: Conditions affecting crop health.</a:t>
            </a:r>
          </a:p>
          <a:p>
            <a:pPr algn="just"/>
            <a:endParaRPr lang="en-US" sz="1000" dirty="0">
              <a:solidFill>
                <a:schemeClr val="bg1"/>
              </a:solidFill>
              <a:latin typeface="Open Sans Extra Bold"/>
            </a:endParaRPr>
          </a:p>
          <a:p>
            <a:pPr algn="just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Sales Analysis: Revenue from crops and buyers.</a:t>
            </a:r>
          </a:p>
          <a:p>
            <a:pPr algn="just"/>
            <a:endParaRPr lang="en-US" sz="1000" dirty="0">
              <a:solidFill>
                <a:schemeClr val="bg1"/>
              </a:solidFill>
              <a:latin typeface="Open Sans Extra Bold"/>
            </a:endParaRPr>
          </a:p>
          <a:p>
            <a:pPr algn="just"/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Yield Categories: Classify crops based on production quantity.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168EA8-D09E-51FE-B5E6-D268CFD32551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A5FAC7-5493-AFA3-128E-0720D65BC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AFDEE5-0B32-2250-D23C-D719F433C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8C086E9-1506-884D-7986-1CE4343CBB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3626">
            <a:off x="29480442" y="-21422387"/>
            <a:ext cx="25068690" cy="1881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3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B36FD-307E-82E1-5F1A-827DB36E4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914E51F-3A0E-9B32-D167-5B45BEF20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1638300"/>
            <a:ext cx="20002500" cy="1333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EE747C-2EA4-C7A5-59B0-4EDB974CC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A16D56-2A05-0724-143F-BA6FBC396F37}"/>
              </a:ext>
            </a:extLst>
          </p:cNvPr>
          <p:cNvSpPr/>
          <p:nvPr/>
        </p:nvSpPr>
        <p:spPr>
          <a:xfrm>
            <a:off x="-2555938" y="-3467100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8C99455-5B43-6098-269A-63C6E12128DB}"/>
              </a:ext>
            </a:extLst>
          </p:cNvPr>
          <p:cNvSpPr txBox="1"/>
          <p:nvPr/>
        </p:nvSpPr>
        <p:spPr>
          <a:xfrm>
            <a:off x="6477000" y="1491383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000" dirty="0">
                <a:solidFill>
                  <a:srgbClr val="5CE1E6"/>
                </a:solidFill>
                <a:latin typeface="Open Sans Extra Bold"/>
              </a:rPr>
              <a:t>Future</a:t>
            </a:r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 Enhancements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68438D-899F-E9C1-C2C5-582F62772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30" y="3281205"/>
            <a:ext cx="13878657" cy="11953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594A33E-9465-071A-6AEC-CF41D070202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6662" y="-16113574"/>
              <a:ext cx="3840845" cy="1189365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40845" cy="11893654"/>
                    </a:xfrm>
                    <a:prstGeom prst="rect">
                      <a:avLst/>
                    </a:prstGeom>
                  </am3d:spPr>
                  <am3d:camera>
                    <am3d:pos x="0" y="0" z="618876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472" d="1000000"/>
                    <am3d:preTrans dx="-15" dy="2" dz="-14099106"/>
                    <am3d:scale>
                      <am3d:sx n="1000000" d="1000000"/>
                      <am3d:sy n="1000000" d="1000000"/>
                      <am3d:sz n="1000000" d="1000000"/>
                    </am3d:scale>
                    <am3d:rot ax="10632313" ay="-4431507" az="-1063891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4127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594A33E-9465-071A-6AEC-CF41D07020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66662" y="-16113574"/>
                <a:ext cx="3840845" cy="1189365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4">
            <a:extLst>
              <a:ext uri="{FF2B5EF4-FFF2-40B4-BE49-F238E27FC236}">
                <a16:creationId xmlns:a16="http://schemas.microsoft.com/office/drawing/2014/main" id="{E75CE892-5C5B-23EC-D3C0-A1273B4C1C91}"/>
              </a:ext>
            </a:extLst>
          </p:cNvPr>
          <p:cNvSpPr txBox="1"/>
          <p:nvPr/>
        </p:nvSpPr>
        <p:spPr>
          <a:xfrm>
            <a:off x="1828800" y="3169146"/>
            <a:ext cx="7087902" cy="353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Mobile App Integration: Instant updates for farmers.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latin typeface="Open Sans Extra Bold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Predictive Analytics: Machine learning for yield forecasting.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latin typeface="Open Sans Extra Bold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Visualization Dashboards: User-friendly data summaries.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000" dirty="0">
              <a:solidFill>
                <a:schemeClr val="bg1"/>
              </a:solidFill>
              <a:latin typeface="Open Sans Extra Bold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  <a:latin typeface="Open Sans Extra Bold"/>
              </a:rPr>
              <a:t>Drone/Satellite Data: Advanced land and crop monitoring.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ED262-1E07-5019-F1F8-3271F204D1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262" y="2476500"/>
            <a:ext cx="7817096" cy="586620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C745B1-112B-9DC2-144B-1E6D0B8774B9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790F03A-3B9D-1B96-7487-969BA76D0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F5A67E-88A2-6896-9661-1244D65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8B09E01F-7F32-B8D1-B27B-15244805E0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3977448"/>
                  </p:ext>
                </p:extLst>
              </p:nvPr>
            </p:nvGraphicFramePr>
            <p:xfrm>
              <a:off x="-18779967" y="1215809"/>
              <a:ext cx="9281840" cy="11363491"/>
            </p:xfrm>
            <a:graphic>
              <a:graphicData uri="http://schemas.microsoft.com/office/drawing/2017/model3d">
                <am3d:model3d r:embed="rId11">
                  <am3d:spPr>
                    <a:xfrm>
                      <a:off x="0" y="0"/>
                      <a:ext cx="9281840" cy="11363491"/>
                    </a:xfrm>
                    <a:prstGeom prst="rect">
                      <a:avLst/>
                    </a:prstGeom>
                  </am3d:spPr>
                  <am3d:camera>
                    <am3d:pos x="0" y="0" z="6313355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0831" d="1000000"/>
                    <am3d:preTrans dx="-901776" dy="3816498" dz="-5624978"/>
                    <am3d:scale>
                      <am3d:sx n="1000000" d="1000000"/>
                      <am3d:sy n="1000000" d="1000000"/>
                      <am3d:sz n="1000000" d="1000000"/>
                    </am3d:scale>
                    <am3d:rot ax="-7214312" ay="1779988" az="-8379931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35846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8B09E01F-7F32-B8D1-B27B-15244805E0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18779967" y="1215809"/>
                <a:ext cx="9281840" cy="113634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8179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82875-A75C-3360-590E-D44398A0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BF32AC3-7602-937F-A65B-E9BDC3984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9657" y="-9214809"/>
            <a:ext cx="52530398" cy="28716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FC934-7D60-0A8E-FB5D-F8129A543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01000" y="-1866900"/>
            <a:ext cx="30342385" cy="227567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6D9BE5-9CCC-8D19-36C8-1FB74B7D270F}"/>
              </a:ext>
            </a:extLst>
          </p:cNvPr>
          <p:cNvSpPr/>
          <p:nvPr/>
        </p:nvSpPr>
        <p:spPr>
          <a:xfrm>
            <a:off x="-1295400" y="-840728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2E15D4D-61F7-346C-FF23-41621B9E4ED3}"/>
              </a:ext>
            </a:extLst>
          </p:cNvPr>
          <p:cNvSpPr txBox="1"/>
          <p:nvPr/>
        </p:nvSpPr>
        <p:spPr>
          <a:xfrm>
            <a:off x="3276600" y="4017902"/>
            <a:ext cx="12452942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500" dirty="0">
                <a:solidFill>
                  <a:srgbClr val="FFFFFF"/>
                </a:solidFill>
                <a:latin typeface="Open Sans Extra Bold"/>
              </a:rPr>
              <a:t>Farmigo is an innovative database system designed </a:t>
            </a:r>
          </a:p>
          <a:p>
            <a:r>
              <a:rPr lang="en-US" sz="3500" dirty="0">
                <a:solidFill>
                  <a:srgbClr val="FFFFFF"/>
                </a:solidFill>
                <a:latin typeface="Open Sans Extra Bold"/>
              </a:rPr>
              <a:t>to simplify agricultural operations.</a:t>
            </a:r>
          </a:p>
          <a:p>
            <a:endParaRPr lang="en-US" sz="3500" dirty="0">
              <a:solidFill>
                <a:srgbClr val="FFFFFF"/>
              </a:solidFill>
              <a:latin typeface="Open Sans Extra Bold"/>
            </a:endParaRPr>
          </a:p>
          <a:p>
            <a:r>
              <a:rPr lang="en-US" sz="3500" dirty="0">
                <a:solidFill>
                  <a:srgbClr val="FFFFFF"/>
                </a:solidFill>
                <a:latin typeface="Open Sans Extra Bold"/>
              </a:rPr>
              <a:t>Seamlessly connects farmers, landlords, crops, and buyers for efficient resource management.</a:t>
            </a:r>
          </a:p>
          <a:p>
            <a:endParaRPr lang="en-US" sz="3500" dirty="0">
              <a:solidFill>
                <a:srgbClr val="FFFFFF"/>
              </a:solidFill>
              <a:latin typeface="Open Sans Extra Bold"/>
            </a:endParaRPr>
          </a:p>
          <a:p>
            <a:r>
              <a:rPr lang="en-US" sz="3500" dirty="0">
                <a:solidFill>
                  <a:srgbClr val="FFFFFF"/>
                </a:solidFill>
                <a:latin typeface="Open Sans Extra Bold"/>
              </a:rPr>
              <a:t>Supports data-driven decisions with insights.</a:t>
            </a:r>
            <a:endParaRPr lang="en-US" sz="3500" i="1" dirty="0">
              <a:solidFill>
                <a:srgbClr val="5CE1E6"/>
              </a:solidFill>
              <a:latin typeface="Open Sans Extra Bold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72D46D6-1ACF-3637-273F-F34D6CE1A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E11111-E347-1742-3757-D0D11687D07A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2448503" y="4127284"/>
            <a:ext cx="384048" cy="381421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972DFCB2-87B5-007E-3A79-8EEB5115F3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6A19B-1C99-E607-34DC-26FF45BF46FD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2448503" y="7309419"/>
            <a:ext cx="384048" cy="381421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D8306E7F-DEE5-4AD7-BC54-6F4336910E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4" name="TextBox 4">
            <a:extLst>
              <a:ext uri="{FF2B5EF4-FFF2-40B4-BE49-F238E27FC236}">
                <a16:creationId xmlns:a16="http://schemas.microsoft.com/office/drawing/2014/main" id="{1007BC2F-8012-4A82-10FE-87F9672BC5FC}"/>
              </a:ext>
            </a:extLst>
          </p:cNvPr>
          <p:cNvSpPr txBox="1"/>
          <p:nvPr/>
        </p:nvSpPr>
        <p:spPr>
          <a:xfrm>
            <a:off x="-1066800" y="2532301"/>
            <a:ext cx="124529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Open Sans Extra Bold"/>
              </a:rPr>
              <a:t>Farmigo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C01D71-3F2B-B278-1CB6-3A4826B76205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2448503" y="5718351"/>
            <a:ext cx="384048" cy="381421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1CD027F9-02A8-F4CF-B22D-82098CD50B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AD2B9E7-8415-2A4F-4B23-8600FD61B3F2}"/>
              </a:ext>
            </a:extLst>
          </p:cNvPr>
          <p:cNvGrpSpPr>
            <a:grpSpLocks noChangeAspect="1"/>
          </p:cNvGrpSpPr>
          <p:nvPr/>
        </p:nvGrpSpPr>
        <p:grpSpPr>
          <a:xfrm>
            <a:off x="2203219" y="2417169"/>
            <a:ext cx="1073381" cy="1105292"/>
            <a:chOff x="5486400" y="3005520"/>
            <a:chExt cx="1365182" cy="140576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5F1B89-7B60-1F83-13EF-991C528E9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A4966DB-F5BB-64D7-9144-77F6DEB18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738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4BA7C-A1E1-8DF2-BB78-5F1C329B2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B8CBDB0-B5FF-9871-B508-04D588A90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952500"/>
            <a:ext cx="18973800" cy="1264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3481AA-0F4F-EC7D-F962-6296410815E7}"/>
              </a:ext>
            </a:extLst>
          </p:cNvPr>
          <p:cNvSpPr/>
          <p:nvPr/>
        </p:nvSpPr>
        <p:spPr>
          <a:xfrm>
            <a:off x="-1295400" y="-1257300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5FCAB7B-C8FB-E841-F09F-4652DA5B8111}"/>
              </a:ext>
            </a:extLst>
          </p:cNvPr>
          <p:cNvSpPr txBox="1"/>
          <p:nvPr/>
        </p:nvSpPr>
        <p:spPr>
          <a:xfrm>
            <a:off x="4800598" y="6190243"/>
            <a:ext cx="7696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rgbClr val="5CE1E6"/>
                </a:solidFill>
                <a:latin typeface="Open Sans Extra Bold"/>
              </a:rPr>
              <a:t>Presented</a:t>
            </a:r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  by: 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429D5E-C8D6-F0EB-850D-43D94AB5D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30" y="3281205"/>
            <a:ext cx="13878657" cy="11953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3F017961-C427-7500-368D-D72FD7607C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6662" y="-16113574"/>
              <a:ext cx="3840845" cy="1189365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40845" cy="11893654"/>
                    </a:xfrm>
                    <a:prstGeom prst="rect">
                      <a:avLst/>
                    </a:prstGeom>
                  </am3d:spPr>
                  <am3d:camera>
                    <am3d:pos x="0" y="0" z="618876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472" d="1000000"/>
                    <am3d:preTrans dx="-15" dy="2" dz="-14099106"/>
                    <am3d:scale>
                      <am3d:sx n="1000000" d="1000000"/>
                      <am3d:sy n="1000000" d="1000000"/>
                      <am3d:sz n="1000000" d="1000000"/>
                    </am3d:scale>
                    <am3d:rot ax="10632313" ay="-4431507" az="-1063891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4127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3F017961-C427-7500-368D-D72FD7607C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6662" y="-16113574"/>
                <a:ext cx="3840845" cy="11893654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7B1F736C-6A53-270A-EABD-A008EFD9381E}"/>
              </a:ext>
            </a:extLst>
          </p:cNvPr>
          <p:cNvGrpSpPr>
            <a:grpSpLocks noChangeAspect="1"/>
          </p:cNvGrpSpPr>
          <p:nvPr/>
        </p:nvGrpSpPr>
        <p:grpSpPr>
          <a:xfrm>
            <a:off x="6456303" y="1373272"/>
            <a:ext cx="4384791" cy="4515148"/>
            <a:chOff x="5486400" y="3005520"/>
            <a:chExt cx="1365182" cy="14057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53F977-182D-3620-92BB-DB77A5024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9EE6E84-BD1B-0C6E-B7D5-401665593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  <p:sp>
        <p:nvSpPr>
          <p:cNvPr id="21" name="TextBox 4">
            <a:extLst>
              <a:ext uri="{FF2B5EF4-FFF2-40B4-BE49-F238E27FC236}">
                <a16:creationId xmlns:a16="http://schemas.microsoft.com/office/drawing/2014/main" id="{6FC98D84-C312-DC15-5601-DC27FD132C5C}"/>
              </a:ext>
            </a:extLst>
          </p:cNvPr>
          <p:cNvSpPr txBox="1"/>
          <p:nvPr/>
        </p:nvSpPr>
        <p:spPr>
          <a:xfrm>
            <a:off x="3909059" y="7111305"/>
            <a:ext cx="947928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Open Sans Extra Bold"/>
              </a:rPr>
              <a:t>C231197 – Md. Mohiul Islam Miraz </a:t>
            </a:r>
            <a:br>
              <a:rPr lang="en-US" sz="3000" dirty="0">
                <a:solidFill>
                  <a:schemeClr val="bg1"/>
                </a:solidFill>
                <a:latin typeface="Open Sans Extra Bold"/>
              </a:rPr>
            </a:br>
            <a:endParaRPr lang="en-US" sz="3000" dirty="0">
              <a:solidFill>
                <a:srgbClr val="FFFFFF"/>
              </a:solidFill>
              <a:latin typeface="Open Sans Extra Bold"/>
            </a:endParaRPr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715ED996-96E8-D7EE-ADCF-1C17EC280199}"/>
              </a:ext>
            </a:extLst>
          </p:cNvPr>
          <p:cNvSpPr>
            <a:spLocks noChangeAspect="1"/>
          </p:cNvSpPr>
          <p:nvPr/>
        </p:nvSpPr>
        <p:spPr>
          <a:xfrm>
            <a:off x="2700630" y="14831501"/>
            <a:ext cx="12886740" cy="15978358"/>
          </a:xfrm>
          <a:custGeom>
            <a:avLst/>
            <a:gdLst/>
            <a:ahLst/>
            <a:cxnLst/>
            <a:rect l="l" t="t" r="r" b="b"/>
            <a:pathLst>
              <a:path w="8036719" h="10287000">
                <a:moveTo>
                  <a:pt x="0" y="0"/>
                </a:moveTo>
                <a:lnTo>
                  <a:pt x="8036719" y="0"/>
                </a:lnTo>
                <a:lnTo>
                  <a:pt x="80367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23" name="Picture 3">
            <a:extLst>
              <a:ext uri="{FF2B5EF4-FFF2-40B4-BE49-F238E27FC236}">
                <a16:creationId xmlns:a16="http://schemas.microsoft.com/office/drawing/2014/main" id="{D3DA810A-68F9-208A-75E0-4D7DDB4FD0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838"/>
          <a:stretch/>
        </p:blipFill>
        <p:spPr>
          <a:xfrm>
            <a:off x="12245339" y="-10166747"/>
            <a:ext cx="1143000" cy="14186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BBA7E2C-069B-234F-B3A7-EB6838882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838"/>
          <a:stretch/>
        </p:blipFill>
        <p:spPr>
          <a:xfrm>
            <a:off x="-1866900" y="-6421337"/>
            <a:ext cx="1143000" cy="1418627"/>
          </a:xfrm>
          <a:prstGeom prst="rect">
            <a:avLst/>
          </a:prstGeom>
        </p:spPr>
      </p:pic>
      <p:pic>
        <p:nvPicPr>
          <p:cNvPr id="25" name="Picture 3">
            <a:extLst>
              <a:ext uri="{FF2B5EF4-FFF2-40B4-BE49-F238E27FC236}">
                <a16:creationId xmlns:a16="http://schemas.microsoft.com/office/drawing/2014/main" id="{211628DD-2A40-44F2-F9FC-A2D5756CD5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838"/>
          <a:stretch/>
        </p:blipFill>
        <p:spPr>
          <a:xfrm>
            <a:off x="4539269" y="-8510080"/>
            <a:ext cx="1143000" cy="1418627"/>
          </a:xfrm>
          <a:prstGeom prst="rect">
            <a:avLst/>
          </a:prstGeom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6BB429C5-11F1-53EC-3E32-E0BCBCCBF4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838"/>
          <a:stretch/>
        </p:blipFill>
        <p:spPr>
          <a:xfrm>
            <a:off x="8001000" y="-9914121"/>
            <a:ext cx="1143000" cy="1418627"/>
          </a:xfrm>
          <a:prstGeom prst="rect">
            <a:avLst/>
          </a:prstGeom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D54F4C10-6D8E-9073-5484-D8414C523E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838"/>
          <a:stretch/>
        </p:blipFill>
        <p:spPr>
          <a:xfrm>
            <a:off x="14666803" y="-8771927"/>
            <a:ext cx="1143000" cy="1418627"/>
          </a:xfrm>
          <a:prstGeom prst="rect">
            <a:avLst/>
          </a:prstGeom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id="{09E31946-0E6D-1A18-B91C-713A25A0116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8838"/>
          <a:stretch/>
        </p:blipFill>
        <p:spPr>
          <a:xfrm>
            <a:off x="21526500" y="-7353300"/>
            <a:ext cx="1143000" cy="14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81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13797-D22A-5D59-B899-416F8413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45BFAE08-14AA-9795-9A5E-A0E6772C0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952500"/>
            <a:ext cx="18973800" cy="1264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580BBF-0E03-0C09-9BE3-AC99F3CC4D06}"/>
              </a:ext>
            </a:extLst>
          </p:cNvPr>
          <p:cNvSpPr/>
          <p:nvPr/>
        </p:nvSpPr>
        <p:spPr>
          <a:xfrm>
            <a:off x="-1295400" y="-1257300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13E721B-8A6B-E930-AD58-88E2EC1A06FB}"/>
              </a:ext>
            </a:extLst>
          </p:cNvPr>
          <p:cNvSpPr txBox="1"/>
          <p:nvPr/>
        </p:nvSpPr>
        <p:spPr>
          <a:xfrm>
            <a:off x="4800600" y="1578856"/>
            <a:ext cx="7696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Open Sans Extra Bold"/>
              </a:rPr>
              <a:t>Thank you for your time. Any Questions?</a:t>
            </a:r>
            <a:endParaRPr lang="en-US" sz="4000" dirty="0">
              <a:solidFill>
                <a:srgbClr val="FFFFFF"/>
              </a:solidFill>
              <a:latin typeface="Open Sans Extra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4CB7B7-12D6-664E-8EF2-DA836E4A5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6130" y="3281205"/>
            <a:ext cx="13878657" cy="1195388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0AC8049-8D85-ADCB-D5DF-2082004B41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166662" y="-16113574"/>
              <a:ext cx="3840845" cy="11893654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3840845" cy="11893654"/>
                    </a:xfrm>
                    <a:prstGeom prst="rect">
                      <a:avLst/>
                    </a:prstGeom>
                  </am3d:spPr>
                  <am3d:camera>
                    <am3d:pos x="0" y="0" z="6188766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05472" d="1000000"/>
                    <am3d:preTrans dx="-15" dy="2" dz="-14099106"/>
                    <am3d:scale>
                      <am3d:sx n="1000000" d="1000000"/>
                      <am3d:sy n="1000000" d="1000000"/>
                      <am3d:sz n="1000000" d="1000000"/>
                    </am3d:scale>
                    <am3d:rot ax="10632313" ay="-4431507" az="-1063891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41275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0AC8049-8D85-ADCB-D5DF-2082004B41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66662" y="-16113574"/>
                <a:ext cx="3840845" cy="1189365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Freeform 2">
            <a:extLst>
              <a:ext uri="{FF2B5EF4-FFF2-40B4-BE49-F238E27FC236}">
                <a16:creationId xmlns:a16="http://schemas.microsoft.com/office/drawing/2014/main" id="{12EFB573-3F8E-EC89-1B01-C4FDA51322B5}"/>
              </a:ext>
            </a:extLst>
          </p:cNvPr>
          <p:cNvSpPr/>
          <p:nvPr/>
        </p:nvSpPr>
        <p:spPr>
          <a:xfrm>
            <a:off x="6176017" y="3281205"/>
            <a:ext cx="4525434" cy="5611117"/>
          </a:xfrm>
          <a:custGeom>
            <a:avLst/>
            <a:gdLst/>
            <a:ahLst/>
            <a:cxnLst/>
            <a:rect l="l" t="t" r="r" b="b"/>
            <a:pathLst>
              <a:path w="8036719" h="10287000">
                <a:moveTo>
                  <a:pt x="0" y="0"/>
                </a:moveTo>
                <a:lnTo>
                  <a:pt x="8036719" y="0"/>
                </a:lnTo>
                <a:lnTo>
                  <a:pt x="80367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B3B48DF-461A-4FC2-372A-728B3FF1F8F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838"/>
          <a:stretch/>
        </p:blipFill>
        <p:spPr>
          <a:xfrm>
            <a:off x="8368433" y="3013346"/>
            <a:ext cx="1143000" cy="14186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D4F76-4EE3-1422-9B0C-C3DE72EFD9A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838"/>
          <a:stretch/>
        </p:blipFill>
        <p:spPr>
          <a:xfrm>
            <a:off x="5930336" y="3722659"/>
            <a:ext cx="1143000" cy="1418627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93C33C46-C839-410B-A85B-D1AB1C317A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838"/>
          <a:stretch/>
        </p:blipFill>
        <p:spPr>
          <a:xfrm>
            <a:off x="6768233" y="3281205"/>
            <a:ext cx="1143000" cy="1418627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2FD85A85-2B43-C661-93E5-3E4BE9A2C2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838"/>
          <a:stretch/>
        </p:blipFill>
        <p:spPr>
          <a:xfrm>
            <a:off x="7649397" y="3063135"/>
            <a:ext cx="1143000" cy="1418627"/>
          </a:xfrm>
          <a:prstGeom prst="rect">
            <a:avLst/>
          </a:prstGeo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08CD7B29-29A7-D3E3-267C-52B4669597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838"/>
          <a:stretch/>
        </p:blipFill>
        <p:spPr>
          <a:xfrm>
            <a:off x="8820567" y="3169352"/>
            <a:ext cx="1143000" cy="1418627"/>
          </a:xfrm>
          <a:prstGeom prst="rect">
            <a:avLst/>
          </a:prstGeom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01D17CC1-1B32-C0AD-2E42-9B1811BE3F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838"/>
          <a:stretch/>
        </p:blipFill>
        <p:spPr>
          <a:xfrm>
            <a:off x="9849267" y="3633357"/>
            <a:ext cx="1143000" cy="141862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3B16092-A954-EEC7-7A68-8D4CFCC6F910}"/>
              </a:ext>
            </a:extLst>
          </p:cNvPr>
          <p:cNvGrpSpPr>
            <a:grpSpLocks noChangeAspect="1"/>
          </p:cNvGrpSpPr>
          <p:nvPr/>
        </p:nvGrpSpPr>
        <p:grpSpPr>
          <a:xfrm>
            <a:off x="16535400" y="8697643"/>
            <a:ext cx="1073381" cy="1105292"/>
            <a:chOff x="5486400" y="3005520"/>
            <a:chExt cx="1365182" cy="14057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53B860-0AFE-6368-E6B5-5984EA69E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18B7DC4-002E-CAD0-7B93-4689553F4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978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0FBF2-EEFD-361B-E517-5E68F1D58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A6A9FC02-F50E-D111-0C9C-0E7E2C086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A5C319-0755-7BC0-8D70-CAE16BF93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26"/>
            <a:ext cx="18204783" cy="995194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89B78A3-8E06-E633-6C8E-F740758FA0EA}"/>
              </a:ext>
            </a:extLst>
          </p:cNvPr>
          <p:cNvSpPr/>
          <p:nvPr/>
        </p:nvSpPr>
        <p:spPr>
          <a:xfrm>
            <a:off x="-1295400" y="-840728"/>
            <a:ext cx="23012400" cy="14173200"/>
          </a:xfrm>
          <a:prstGeom prst="rect">
            <a:avLst/>
          </a:prstGeom>
          <a:solidFill>
            <a:srgbClr val="291665">
              <a:alpha val="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97870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3D20D-9D35-D4FA-208E-9A6C3086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96E99E8-F881-E9C0-6663-9F4C4FC5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26"/>
            <a:ext cx="18204783" cy="9951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86A0414-672F-8D0E-A1E7-C0073BDC3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976" y="-26689"/>
            <a:ext cx="19321575" cy="144911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8B6EB0-78C1-0391-E097-76ED88437D55}"/>
              </a:ext>
            </a:extLst>
          </p:cNvPr>
          <p:cNvSpPr/>
          <p:nvPr/>
        </p:nvSpPr>
        <p:spPr>
          <a:xfrm>
            <a:off x="-1427423" y="-929855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CBDE595-98F7-CFCD-4A81-F5F3F8C572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9825CC4D-A74F-8F84-D54B-BB83CB556069}"/>
              </a:ext>
            </a:extLst>
          </p:cNvPr>
          <p:cNvSpPr txBox="1"/>
          <p:nvPr/>
        </p:nvSpPr>
        <p:spPr>
          <a:xfrm>
            <a:off x="2438400" y="3404361"/>
            <a:ext cx="124529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Open Sans Extra Bold"/>
              </a:rPr>
              <a:t>Farmigo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EE8128-FBAE-E709-CA0A-94ECADD11C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66" y="5143500"/>
            <a:ext cx="2551843" cy="2029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03DF0F-8608-4EF2-2863-61B5738070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473" y="5140022"/>
            <a:ext cx="2542834" cy="2033446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F9A573-6676-78C6-0897-6429CD72DF85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/>
          <a:stretch/>
        </p:blipFill>
        <p:spPr>
          <a:xfrm>
            <a:off x="7523355" y="5143500"/>
            <a:ext cx="2555422" cy="2029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249EB1-364F-B9D7-A3D1-441D505E15AA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6189"/>
          <a:stretch/>
        </p:blipFill>
        <p:spPr>
          <a:xfrm>
            <a:off x="13574295" y="5143500"/>
            <a:ext cx="2560320" cy="2029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950DA3-75BB-B1CD-416F-8500652D3F28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12059"/>
          <a:stretch/>
        </p:blipFill>
        <p:spPr>
          <a:xfrm>
            <a:off x="10548825" y="5143500"/>
            <a:ext cx="2560320" cy="20299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10FA0FF8-CD46-1830-BA29-8788A2C59A22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-8915400" y="10160873"/>
            <a:ext cx="253991" cy="252254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E9EE7F40-A802-5AF8-6A70-1E6DC62D60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0" name="TextBox 4">
            <a:extLst>
              <a:ext uri="{FF2B5EF4-FFF2-40B4-BE49-F238E27FC236}">
                <a16:creationId xmlns:a16="http://schemas.microsoft.com/office/drawing/2014/main" id="{09F858EA-BFB6-03C0-BCC4-F0715ECAD147}"/>
              </a:ext>
            </a:extLst>
          </p:cNvPr>
          <p:cNvSpPr txBox="1"/>
          <p:nvPr/>
        </p:nvSpPr>
        <p:spPr>
          <a:xfrm>
            <a:off x="-7064343" y="8897462"/>
            <a:ext cx="7162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Centralized </a:t>
            </a:r>
            <a:r>
              <a:rPr lang="en-US" sz="3000" dirty="0">
                <a:solidFill>
                  <a:srgbClr val="5CE1E6"/>
                </a:solidFill>
                <a:latin typeface="Open Sans Extra Bold"/>
              </a:rPr>
              <a:t>Agricultural</a:t>
            </a:r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 Data: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C20CC59-7F83-2269-F343-7C6BA0AE278E}"/>
              </a:ext>
            </a:extLst>
          </p:cNvPr>
          <p:cNvGrpSpPr>
            <a:grpSpLocks noChangeAspect="1"/>
          </p:cNvGrpSpPr>
          <p:nvPr/>
        </p:nvGrpSpPr>
        <p:grpSpPr>
          <a:xfrm>
            <a:off x="5562600" y="3351852"/>
            <a:ext cx="1073381" cy="1105292"/>
            <a:chOff x="5486400" y="3005520"/>
            <a:chExt cx="1365182" cy="140576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1F9B33-0D29-2A64-5F20-AF9B6FB7A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ADDC553-9254-F974-5A8F-C1B96DC9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3809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2909D-18A5-56FF-1527-015711F19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841AB9-D12B-CABD-61A4-1F5B39C0D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26"/>
            <a:ext cx="18204783" cy="9951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6DA272-CDEB-38C0-FC38-2D6F2830B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07168" y="-47521"/>
            <a:ext cx="27111986" cy="203339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B809D2-56C0-8BEA-F3E3-885CCAF5EE6F}"/>
              </a:ext>
            </a:extLst>
          </p:cNvPr>
          <p:cNvSpPr/>
          <p:nvPr/>
        </p:nvSpPr>
        <p:spPr>
          <a:xfrm>
            <a:off x="-1427423" y="-929855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ED443926-D27E-155B-A172-08CE494C6A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sp>
        <p:nvSpPr>
          <p:cNvPr id="14" name="TextBox 4">
            <a:extLst>
              <a:ext uri="{FF2B5EF4-FFF2-40B4-BE49-F238E27FC236}">
                <a16:creationId xmlns:a16="http://schemas.microsoft.com/office/drawing/2014/main" id="{EA8494C3-382A-17DF-8303-9FEC6EE2D861}"/>
              </a:ext>
            </a:extLst>
          </p:cNvPr>
          <p:cNvSpPr txBox="1"/>
          <p:nvPr/>
        </p:nvSpPr>
        <p:spPr>
          <a:xfrm>
            <a:off x="3043414" y="534155"/>
            <a:ext cx="124529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Open Sans Extra Bold"/>
              </a:rPr>
              <a:t>Farmigo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97450B-0240-A5B9-49CF-0AFF260F3A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923" y="2453631"/>
            <a:ext cx="5172654" cy="4114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1F7BE1-7435-8FA0-862E-4285AF7E9B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348" y="2453631"/>
            <a:ext cx="1943885" cy="155448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38A2A1-8B4C-E4C3-1D1E-80AF9AF554C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/>
          <a:stretch/>
        </p:blipFill>
        <p:spPr>
          <a:xfrm>
            <a:off x="9750303" y="2453631"/>
            <a:ext cx="195685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F5046-D5EC-7C24-7476-D44032889B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6189"/>
          <a:stretch/>
        </p:blipFill>
        <p:spPr>
          <a:xfrm>
            <a:off x="14527903" y="2457109"/>
            <a:ext cx="196060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DE514D-D5C2-8BA6-1991-BE3A558510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12059"/>
          <a:stretch/>
        </p:blipFill>
        <p:spPr>
          <a:xfrm>
            <a:off x="12137228" y="2464409"/>
            <a:ext cx="196060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DDD99C48-68F7-39B6-B230-BD07985B2850}"/>
              </a:ext>
            </a:extLst>
          </p:cNvPr>
          <p:cNvSpPr txBox="1"/>
          <p:nvPr/>
        </p:nvSpPr>
        <p:spPr>
          <a:xfrm>
            <a:off x="1629508" y="7031157"/>
            <a:ext cx="7162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Centralized </a:t>
            </a:r>
            <a:r>
              <a:rPr lang="en-US" sz="3000" dirty="0">
                <a:solidFill>
                  <a:srgbClr val="5CE1E6"/>
                </a:solidFill>
                <a:latin typeface="Open Sans Extra Bold"/>
              </a:rPr>
              <a:t>Agricultural</a:t>
            </a:r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 Data: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B4E785-EBE6-5EC0-3F6B-0FE0D2AC1DD7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1172308" y="7135862"/>
            <a:ext cx="253991" cy="252254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D13E04D8-1C10-DB85-E5C2-7FF7AF667B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158A9FDB-D4C6-C615-3515-842D20055EEB}"/>
              </a:ext>
            </a:extLst>
          </p:cNvPr>
          <p:cNvSpPr txBox="1"/>
          <p:nvPr/>
        </p:nvSpPr>
        <p:spPr>
          <a:xfrm>
            <a:off x="943708" y="7640790"/>
            <a:ext cx="71628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A one-stop platform to manage farm resources, crop details, and stakeholder information efficiently.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CC69719-FEDB-5DF7-628E-6807BB44CBBE}"/>
              </a:ext>
            </a:extLst>
          </p:cNvPr>
          <p:cNvGrpSpPr>
            <a:grpSpLocks noChangeAspect="1"/>
          </p:cNvGrpSpPr>
          <p:nvPr/>
        </p:nvGrpSpPr>
        <p:grpSpPr>
          <a:xfrm>
            <a:off x="6302967" y="423336"/>
            <a:ext cx="1073381" cy="1105292"/>
            <a:chOff x="5486400" y="3005520"/>
            <a:chExt cx="1365182" cy="140576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7A2B2F2-E563-3F62-578C-F0E4E37A7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EB76D72-4191-7E31-D859-2C83E3D0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723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D8647-3B49-B0F2-E0BA-6851175A7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CF863FF-0CF8-BFDD-118E-3ACCE3EE7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26"/>
            <a:ext cx="18204783" cy="9951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CDC53CD-A74C-89D3-D78C-931989A6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1944" y="-10958022"/>
            <a:ext cx="38606543" cy="289549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2B4500-7496-0865-F9A5-B93441FC013E}"/>
              </a:ext>
            </a:extLst>
          </p:cNvPr>
          <p:cNvSpPr/>
          <p:nvPr/>
        </p:nvSpPr>
        <p:spPr>
          <a:xfrm>
            <a:off x="-1427423" y="-929855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23173E0B-7EB7-3E52-5162-AFC5886AC8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1A4FA57-70B6-15C7-CB96-2D6E6E9244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15" y="2453631"/>
            <a:ext cx="1954114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FDFA161-872C-10DA-8774-7866D76BED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32" y="2449419"/>
            <a:ext cx="5145578" cy="411480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131A47-14FF-ACFF-D277-E74678147E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/>
          <a:stretch/>
        </p:blipFill>
        <p:spPr>
          <a:xfrm>
            <a:off x="9797195" y="2453631"/>
            <a:ext cx="195685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B78306-D0C5-51FB-7BE1-C4EFD892309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6189"/>
          <a:stretch/>
        </p:blipFill>
        <p:spPr>
          <a:xfrm>
            <a:off x="14574795" y="2457109"/>
            <a:ext cx="196060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5B0C471-E16B-96B0-93C6-C72DB6EF2F4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12059"/>
          <a:stretch/>
        </p:blipFill>
        <p:spPr>
          <a:xfrm>
            <a:off x="12184120" y="2464409"/>
            <a:ext cx="196060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B1F5C581-951A-E799-5CB1-FEE92BD3ED50}"/>
              </a:ext>
            </a:extLst>
          </p:cNvPr>
          <p:cNvSpPr txBox="1"/>
          <p:nvPr/>
        </p:nvSpPr>
        <p:spPr>
          <a:xfrm>
            <a:off x="4953000" y="7031157"/>
            <a:ext cx="7162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Operational </a:t>
            </a:r>
            <a:r>
              <a:rPr lang="en-US" sz="3000" dirty="0">
                <a:solidFill>
                  <a:srgbClr val="5CE1E6"/>
                </a:solidFill>
                <a:latin typeface="Open Sans Extra Bold"/>
              </a:rPr>
              <a:t>Insights</a:t>
            </a:r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B70AD9-813B-51D0-F298-8E66444F32E5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4495800" y="7135862"/>
            <a:ext cx="253991" cy="252254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B101F7F8-7397-D9E1-8A52-68B8B84396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13443F16-FFDD-64DE-5A54-4AD817648E6A}"/>
              </a:ext>
            </a:extLst>
          </p:cNvPr>
          <p:cNvSpPr txBox="1"/>
          <p:nvPr/>
        </p:nvSpPr>
        <p:spPr>
          <a:xfrm>
            <a:off x="3610708" y="7707869"/>
            <a:ext cx="6629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Improve productivity through crop health monitoring, weather data integration, and resource management.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00767D13-3EDE-D822-DA6B-D1921A5CB43B}"/>
              </a:ext>
            </a:extLst>
          </p:cNvPr>
          <p:cNvSpPr txBox="1"/>
          <p:nvPr/>
        </p:nvSpPr>
        <p:spPr>
          <a:xfrm>
            <a:off x="3043414" y="534155"/>
            <a:ext cx="124529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Open Sans Extra Bold"/>
              </a:rPr>
              <a:t>Farmigo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157382-EC13-467F-21DA-59ED1A293BC4}"/>
              </a:ext>
            </a:extLst>
          </p:cNvPr>
          <p:cNvGrpSpPr>
            <a:grpSpLocks noChangeAspect="1"/>
          </p:cNvGrpSpPr>
          <p:nvPr/>
        </p:nvGrpSpPr>
        <p:grpSpPr>
          <a:xfrm>
            <a:off x="6248130" y="429137"/>
            <a:ext cx="1073381" cy="1105292"/>
            <a:chOff x="5486400" y="3005520"/>
            <a:chExt cx="1365182" cy="14057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C77FA6-7A9F-DE73-C172-F75C03B01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5E678DB-5854-BEB0-3221-F034358B2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2485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1DF03-9179-F20C-5A3B-091FB1554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28DE57-4B3A-EE80-3821-25C0EFA62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26"/>
            <a:ext cx="18204783" cy="9951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8DD7884-C442-6AC7-FD3E-9C8215EB5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7423" y="-3619500"/>
            <a:ext cx="48193768" cy="361453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92148F-5EA9-C1F8-33AD-0F5CF5DBB673}"/>
              </a:ext>
            </a:extLst>
          </p:cNvPr>
          <p:cNvSpPr/>
          <p:nvPr/>
        </p:nvSpPr>
        <p:spPr>
          <a:xfrm>
            <a:off x="-1427423" y="-929855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A29E62B8-F02B-D8E7-BC2E-D5B7A4064F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42A930-2F26-A175-7189-08B7CCC47B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453631"/>
            <a:ext cx="1954114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49CB72D-DC98-5533-0E74-FBBFAFC8DD4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018" y="2449419"/>
            <a:ext cx="1943885" cy="155448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CF4A3AF-5DCD-7FA7-D0AD-7B503BFE5E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/>
          <a:stretch/>
        </p:blipFill>
        <p:spPr>
          <a:xfrm>
            <a:off x="6650973" y="2457109"/>
            <a:ext cx="5179910" cy="4114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8A0918-4855-FD46-84A9-5DD8BB6CCA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6189"/>
          <a:stretch/>
        </p:blipFill>
        <p:spPr>
          <a:xfrm>
            <a:off x="14639780" y="2457109"/>
            <a:ext cx="196060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CFB9C6C-45E1-94B8-2A6C-9A4E2E590CC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12059"/>
          <a:stretch/>
        </p:blipFill>
        <p:spPr>
          <a:xfrm>
            <a:off x="12249105" y="2464409"/>
            <a:ext cx="196060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9198BA82-7702-6A6E-EAF0-E43D7C798DAC}"/>
              </a:ext>
            </a:extLst>
          </p:cNvPr>
          <p:cNvSpPr txBox="1"/>
          <p:nvPr/>
        </p:nvSpPr>
        <p:spPr>
          <a:xfrm>
            <a:off x="7151585" y="7031157"/>
            <a:ext cx="7162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Financial </a:t>
            </a:r>
            <a:r>
              <a:rPr lang="en-US" sz="3000" dirty="0">
                <a:solidFill>
                  <a:srgbClr val="5CE1E6"/>
                </a:solidFill>
                <a:latin typeface="Open Sans Extra Bold"/>
              </a:rPr>
              <a:t>Management</a:t>
            </a:r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E771D4-FBD0-8E33-78FF-6EAD3F442E25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6694385" y="7135862"/>
            <a:ext cx="253991" cy="252254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A0195D3D-A3C0-CDD4-1A2D-C728BB63B8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00235B65-D7CD-4CC7-9BDF-DBB4FFD184B1}"/>
              </a:ext>
            </a:extLst>
          </p:cNvPr>
          <p:cNvSpPr txBox="1"/>
          <p:nvPr/>
        </p:nvSpPr>
        <p:spPr>
          <a:xfrm>
            <a:off x="5856185" y="7707869"/>
            <a:ext cx="662940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Streamline loans, sales tracking, production costs, and repayment schedules for better financial control.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0C6C0985-8258-26DA-84F9-DF2877D41608}"/>
              </a:ext>
            </a:extLst>
          </p:cNvPr>
          <p:cNvSpPr txBox="1"/>
          <p:nvPr/>
        </p:nvSpPr>
        <p:spPr>
          <a:xfrm>
            <a:off x="3043414" y="534155"/>
            <a:ext cx="124529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Open Sans Extra Bold"/>
              </a:rPr>
              <a:t>Farmigo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1A1A02-9C54-B743-B628-B74F41041E7F}"/>
              </a:ext>
            </a:extLst>
          </p:cNvPr>
          <p:cNvGrpSpPr>
            <a:grpSpLocks noChangeAspect="1"/>
          </p:cNvGrpSpPr>
          <p:nvPr/>
        </p:nvGrpSpPr>
        <p:grpSpPr>
          <a:xfrm>
            <a:off x="6307757" y="436757"/>
            <a:ext cx="1073381" cy="1105292"/>
            <a:chOff x="5486400" y="3005520"/>
            <a:chExt cx="1365182" cy="140576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7B5CBBE-DA3C-D314-D79D-03EE2E481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F75374-CCBA-FD8D-9073-1999792E5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6475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6E841-D22D-1FFC-D457-77873D912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B4B48A-2A4D-7901-8792-36276AA3C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526"/>
            <a:ext cx="18204783" cy="99519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053154-4256-1AFE-F958-61E514B52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8531" y="-2026541"/>
            <a:ext cx="31671425" cy="237535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72415F-7BF6-93BF-FC75-43DECC87FF0C}"/>
              </a:ext>
            </a:extLst>
          </p:cNvPr>
          <p:cNvSpPr/>
          <p:nvPr/>
        </p:nvSpPr>
        <p:spPr>
          <a:xfrm>
            <a:off x="-1427423" y="-929855"/>
            <a:ext cx="23012400" cy="14173200"/>
          </a:xfrm>
          <a:prstGeom prst="rect">
            <a:avLst/>
          </a:prstGeom>
          <a:solidFill>
            <a:srgbClr val="291665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1899664-8AD0-27D2-C128-D1DEA7FDC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6400800" y="5797588"/>
            <a:ext cx="572886" cy="4482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DA2DE6-7769-0688-D100-5BBCD246C3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53631"/>
            <a:ext cx="1954114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DBC919-F89C-352C-3ABF-14B1B6E301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818" y="2449419"/>
            <a:ext cx="1943885" cy="1554480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3CF147-7E1D-ECC2-5C45-4EB8A5F04CF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6"/>
          <a:stretch/>
        </p:blipFill>
        <p:spPr>
          <a:xfrm>
            <a:off x="6574774" y="2457109"/>
            <a:ext cx="195685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854956-C9D8-D69D-9A96-847B3B3719C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r="6189"/>
          <a:stretch/>
        </p:blipFill>
        <p:spPr>
          <a:xfrm>
            <a:off x="14563580" y="2457109"/>
            <a:ext cx="1960605" cy="1554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925880-C387-0701-0253-2DE6D2DB52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7" r="12059"/>
          <a:stretch/>
        </p:blipFill>
        <p:spPr>
          <a:xfrm>
            <a:off x="8928423" y="2464408"/>
            <a:ext cx="5205087" cy="4126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0C626305-83C4-22AA-558A-B36E83FC7F16}"/>
              </a:ext>
            </a:extLst>
          </p:cNvPr>
          <p:cNvSpPr txBox="1"/>
          <p:nvPr/>
        </p:nvSpPr>
        <p:spPr>
          <a:xfrm>
            <a:off x="9084906" y="7031157"/>
            <a:ext cx="71628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Stakeholder </a:t>
            </a:r>
            <a:r>
              <a:rPr lang="en-US" sz="3000" dirty="0">
                <a:solidFill>
                  <a:srgbClr val="5CE1E6"/>
                </a:solidFill>
                <a:latin typeface="Open Sans Extra Bold"/>
              </a:rPr>
              <a:t>Collaboration</a:t>
            </a:r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8FE2FE-5A9B-F8AF-11C2-142A4CA8ACEC}"/>
              </a:ext>
            </a:extLst>
          </p:cNvPr>
          <p:cNvGrpSpPr>
            <a:grpSpLocks noChangeAspect="1"/>
          </p:cNvGrpSpPr>
          <p:nvPr/>
        </p:nvGrpSpPr>
        <p:grpSpPr>
          <a:xfrm flipV="1">
            <a:off x="8627706" y="7135862"/>
            <a:ext cx="253991" cy="252254"/>
            <a:chOff x="4463079" y="9475377"/>
            <a:chExt cx="78357745" cy="6024376"/>
          </a:xfrm>
          <a:solidFill>
            <a:srgbClr val="8B5DFF"/>
          </a:solidFill>
        </p:grpSpPr>
        <p:sp>
          <p:nvSpPr>
            <p:cNvPr id="7" name="Freeform 3">
              <a:extLst>
                <a:ext uri="{FF2B5EF4-FFF2-40B4-BE49-F238E27FC236}">
                  <a16:creationId xmlns:a16="http://schemas.microsoft.com/office/drawing/2014/main" id="{9BB732E7-4559-D1B1-4AE1-3338EF698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3079" y="9475377"/>
              <a:ext cx="78357745" cy="6024376"/>
            </a:xfrm>
            <a:custGeom>
              <a:avLst/>
              <a:gdLst/>
              <a:ahLst/>
              <a:cxnLst/>
              <a:rect l="l" t="t" r="r" b="b"/>
              <a:pathLst>
                <a:path w="23336059" h="6024376">
                  <a:moveTo>
                    <a:pt x="0" y="0"/>
                  </a:moveTo>
                  <a:lnTo>
                    <a:pt x="23336059" y="0"/>
                  </a:lnTo>
                  <a:lnTo>
                    <a:pt x="23336059" y="6024376"/>
                  </a:lnTo>
                  <a:lnTo>
                    <a:pt x="0" y="6024376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" name="TextBox 4">
            <a:extLst>
              <a:ext uri="{FF2B5EF4-FFF2-40B4-BE49-F238E27FC236}">
                <a16:creationId xmlns:a16="http://schemas.microsoft.com/office/drawing/2014/main" id="{1A7D2E9B-696D-3F6A-A768-73B6E2BC80AC}"/>
              </a:ext>
            </a:extLst>
          </p:cNvPr>
          <p:cNvSpPr txBox="1"/>
          <p:nvPr/>
        </p:nvSpPr>
        <p:spPr>
          <a:xfrm>
            <a:off x="7556031" y="7635401"/>
            <a:ext cx="8458200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3000" dirty="0">
                <a:solidFill>
                  <a:srgbClr val="FFFFFF"/>
                </a:solidFill>
                <a:latin typeface="Open Sans Extra Bold"/>
              </a:rPr>
              <a:t>Enhance communication and transparency among farmers, landlords, and buyers for seamless operations.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95A2C9DF-DBDF-47A5-5EBB-E57D138C365B}"/>
              </a:ext>
            </a:extLst>
          </p:cNvPr>
          <p:cNvSpPr txBox="1"/>
          <p:nvPr/>
        </p:nvSpPr>
        <p:spPr>
          <a:xfrm>
            <a:off x="3043414" y="534155"/>
            <a:ext cx="124529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500" dirty="0">
                <a:solidFill>
                  <a:srgbClr val="FFFFFF"/>
                </a:solidFill>
                <a:latin typeface="Open Sans Extra Bold"/>
              </a:rPr>
              <a:t>Farmigo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F87F047-47FC-CC78-564C-EB7FC292BD53}"/>
              </a:ext>
            </a:extLst>
          </p:cNvPr>
          <p:cNvGrpSpPr>
            <a:grpSpLocks noChangeAspect="1"/>
          </p:cNvGrpSpPr>
          <p:nvPr/>
        </p:nvGrpSpPr>
        <p:grpSpPr>
          <a:xfrm>
            <a:off x="6246797" y="436757"/>
            <a:ext cx="1073381" cy="1105292"/>
            <a:chOff x="5486400" y="3005520"/>
            <a:chExt cx="1365182" cy="140576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CCB8A2-B807-970A-53F5-54C0F3076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3005520"/>
              <a:ext cx="1365182" cy="140576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BBBC67-69C9-823F-FF6D-F82DA5DE8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9582" y="3039688"/>
              <a:ext cx="1332000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259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876</Words>
  <Application>Microsoft Office PowerPoint</Application>
  <PresentationFormat>Custom</PresentationFormat>
  <Paragraphs>155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Open Sans Extra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Modern Corporate App Development Startup Pitch Deck Presentation</dc:title>
  <dc:creator>Sharuk</dc:creator>
  <cp:lastModifiedBy>Mohiul Islam</cp:lastModifiedBy>
  <cp:revision>21</cp:revision>
  <dcterms:created xsi:type="dcterms:W3CDTF">2006-08-16T00:00:00Z</dcterms:created>
  <dcterms:modified xsi:type="dcterms:W3CDTF">2024-12-19T04:10:41Z</dcterms:modified>
  <dc:identifier>DAFWDA36EcM</dc:identifier>
</cp:coreProperties>
</file>